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144000"/>
  <p:notesSz cx="6858000" cy="9144000"/>
  <p:embeddedFontLst>
    <p:embeddedFont>
      <p:font typeface="Helvetica Neue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78EF8FE-6DBD-491C-B754-83289E4F6372}">
  <a:tblStyle styleId="{078EF8FE-6DBD-491C-B754-83289E4F6372}" styleName="Table_0">
    <a:wholeTbl>
      <a:tcTxStyle b="off" i="off">
        <a:font>
          <a:latin typeface="TUM Neue Helvetica 55 Regular"/>
          <a:ea typeface="TUM Neue Helvetica 55 Regular"/>
          <a:cs typeface="TUM Neue Helvetica 55 Regular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3F9FA"/>
          </a:solidFill>
        </a:fill>
      </a:tcStyle>
    </a:wholeTbl>
    <a:band1H>
      <a:tcTxStyle b="off" i="off"/>
      <a:tcStyle>
        <a:fill>
          <a:solidFill>
            <a:srgbClr val="E7F3F4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7F3F4"/>
          </a:solidFill>
        </a:fill>
      </a:tcStyle>
    </a:band1V>
    <a:band2V>
      <a:tcTxStyle b="off" i="off"/>
    </a:band2V>
    <a:lastCol>
      <a:tcTxStyle b="on" i="off">
        <a:font>
          <a:latin typeface="TUM Neue Helvetica 55 Regular"/>
          <a:ea typeface="TUM Neue Helvetica 55 Regular"/>
          <a:cs typeface="TUM Neue Helvetica 55 Regular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UM Neue Helvetica 55 Regular"/>
          <a:ea typeface="TUM Neue Helvetica 55 Regular"/>
          <a:cs typeface="TUM Neue Helvetica 55 Regular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UM Neue Helvetica 55 Regular"/>
          <a:ea typeface="TUM Neue Helvetica 55 Regular"/>
          <a:cs typeface="TUM Neue Helvetica 55 Regular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TUM Neue Helvetica 55 Regular"/>
          <a:ea typeface="TUM Neue Helvetica 55 Regular"/>
          <a:cs typeface="TUM Neue Helvetica 55 Regular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CECBE0DB-8E19-4D74-A35B-624E587E6DF2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HelveticaNeue-bold.fntdata"/><Relationship Id="rId12" Type="http://schemas.openxmlformats.org/officeDocument/2006/relationships/slide" Target="slides/slide7.xml"/><Relationship Id="rId34" Type="http://schemas.openxmlformats.org/officeDocument/2006/relationships/font" Target="fonts/HelveticaNeue-regular.fntdata"/><Relationship Id="rId15" Type="http://schemas.openxmlformats.org/officeDocument/2006/relationships/slide" Target="slides/slide10.xml"/><Relationship Id="rId37" Type="http://schemas.openxmlformats.org/officeDocument/2006/relationships/font" Target="fonts/HelveticaNeue-boldItalic.fntdata"/><Relationship Id="rId14" Type="http://schemas.openxmlformats.org/officeDocument/2006/relationships/slide" Target="slides/slide9.xml"/><Relationship Id="rId36" Type="http://schemas.openxmlformats.org/officeDocument/2006/relationships/font" Target="fonts/HelveticaNeue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Shape 3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Shape 3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Shape 39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Shape 45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Shape 50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Shape 5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Shape 5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Shape 5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Shape 5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Shape 5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hape 5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Shape 5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Shape 5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Shape 5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Shape 57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Shape 5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ster bg.png"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>
            <p:ph type="ctrTitle"/>
          </p:nvPr>
        </p:nvSpPr>
        <p:spPr>
          <a:xfrm>
            <a:off x="323850" y="1916113"/>
            <a:ext cx="8496300" cy="12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32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323850" y="3429000"/>
            <a:ext cx="8496300" cy="21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  <a:defRPr b="0" i="0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2411400" y="-171437"/>
            <a:ext cx="4321200" cy="84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5093550" y="2510650"/>
            <a:ext cx="53292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769125" y="462700"/>
            <a:ext cx="5329200" cy="6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23850" y="1916113"/>
            <a:ext cx="8496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  <a:defRPr b="0" i="0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–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»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6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Helvetica Neue"/>
              <a:buNone/>
              <a:defRPr b="0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None/>
              <a:defRPr b="0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23850" y="1916113"/>
            <a:ext cx="41721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916113"/>
            <a:ext cx="41721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630238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30238" y="1681163"/>
            <a:ext cx="38688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Helvetica Neue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None/>
              <a:defRPr b="1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  <a:defRPr b="1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630238" y="2505075"/>
            <a:ext cx="38688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4629150" y="1681163"/>
            <a:ext cx="38877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Helvetica Neue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None/>
              <a:defRPr b="1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  <a:defRPr b="1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1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4629150" y="2505075"/>
            <a:ext cx="38877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  <a:defRPr b="0" i="0" sz="1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–"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•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–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Char char="»"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3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33"/>
              </a:buClr>
              <a:buSzPts val="3200"/>
              <a:buFont typeface="Helvetica Neue"/>
              <a:buChar char="•"/>
              <a:defRPr b="0" i="0" sz="3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Helvetica Neue"/>
              <a:buChar char="–"/>
              <a:defRPr b="0" i="0" sz="2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Helvetica Neue"/>
              <a:buChar char="•"/>
              <a:defRPr b="0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Char char="–"/>
              <a:defRPr b="0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Char char="»"/>
              <a:defRPr b="0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None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3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3333"/>
              </a:buClr>
              <a:buSzPts val="3200"/>
              <a:buFont typeface="Helvetica Neue"/>
              <a:buNone/>
              <a:defRPr b="0" i="0" sz="3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Helvetica Neue"/>
              <a:buNone/>
              <a:defRPr b="0" i="0" sz="28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400"/>
              <a:buFont typeface="Helvetica Neue"/>
              <a:buNone/>
              <a:defRPr b="0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None/>
              <a:defRPr b="0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Helvetica Neue"/>
              <a:buNone/>
              <a:defRPr b="0" i="0" sz="2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None/>
              <a:defRPr b="0" i="0" sz="16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Helvetica Neue"/>
              <a:buNone/>
              <a:defRPr b="0" i="0" sz="1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Helvetica Neue"/>
              <a:buNone/>
              <a:defRPr b="0" i="0" sz="12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33333"/>
              </a:buClr>
              <a:buSzPts val="1000"/>
              <a:buFont typeface="Helvetica Neue"/>
              <a:buNone/>
              <a:defRPr b="0" i="0" sz="10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ster bg.png"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  <a:defRPr b="1" i="0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3333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323850" y="1916113"/>
            <a:ext cx="8496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02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•"/>
              <a:defRPr b="0" i="0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–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048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Cambria"/>
              <a:buChar char="•"/>
              <a:defRPr b="0" i="0" sz="12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–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»"/>
              <a:defRPr b="0" i="0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•"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6732588" y="6481763"/>
            <a:ext cx="1368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8.png"/><Relationship Id="rId5" Type="http://schemas.openxmlformats.org/officeDocument/2006/relationships/image" Target="../media/image7.png"/><Relationship Id="rId6" Type="http://schemas.openxmlformats.org/officeDocument/2006/relationships/image" Target="../media/image11.png"/><Relationship Id="rId7" Type="http://schemas.openxmlformats.org/officeDocument/2006/relationships/image" Target="../media/image9.png"/><Relationship Id="rId8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5.png"/><Relationship Id="rId4" Type="http://schemas.openxmlformats.org/officeDocument/2006/relationships/image" Target="../media/image14.png"/><Relationship Id="rId5" Type="http://schemas.openxmlformats.org/officeDocument/2006/relationships/image" Target="../media/image17.png"/><Relationship Id="rId6" Type="http://schemas.openxmlformats.org/officeDocument/2006/relationships/image" Target="../media/image1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tatic.googleusercontent.com/media/research.google.com/en/pubs/archive/37631.pdf" TargetMode="External"/><Relationship Id="rId4" Type="http://schemas.openxmlformats.org/officeDocument/2006/relationships/hyperlink" Target="https://arxiv.org/pdf/1702.03044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arxiv.org/pdf/1506.02626.pdf" TargetMode="External"/><Relationship Id="rId4" Type="http://schemas.openxmlformats.org/officeDocument/2006/relationships/hyperlink" Target="https://arxiv.org/pdf/1510.00149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arxiv.org/pdf/1608.08710.pdf" TargetMode="External"/><Relationship Id="rId4" Type="http://schemas.openxmlformats.org/officeDocument/2006/relationships/hyperlink" Target="https://arxiv.org/pdf/1504.04788.pdf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arxiv.org/pdf/1405.3866.pdf" TargetMode="External"/><Relationship Id="rId4" Type="http://schemas.openxmlformats.org/officeDocument/2006/relationships/hyperlink" Target="https://arxiv.org/pdf/1405.3866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arxiv.org/pdf/1707.0108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ctrTitle"/>
          </p:nvPr>
        </p:nvSpPr>
        <p:spPr>
          <a:xfrm>
            <a:off x="323850" y="1916113"/>
            <a:ext cx="8496300" cy="120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mbria"/>
              <a:buNone/>
            </a:pPr>
            <a:r>
              <a:rPr b="1" i="0" lang="en" sz="32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Neural Network Compression</a:t>
            </a:r>
            <a:endParaRPr b="1" i="0" sz="32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4" name="Shape 84"/>
          <p:cNvSpPr txBox="1"/>
          <p:nvPr>
            <p:ph idx="1" type="subTitle"/>
          </p:nvPr>
        </p:nvSpPr>
        <p:spPr>
          <a:xfrm>
            <a:off x="323850" y="3161375"/>
            <a:ext cx="8496300" cy="24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Azade Farshad </a:t>
            </a:r>
            <a:r>
              <a:rPr b="0" baseline="3000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1,2</a:t>
            </a:r>
            <a:endParaRPr b="0" baseline="3000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lang="en"/>
              <a:t>Master Thesis Final Presentation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Advisor: Dr. Vasileios Belagiannis</a:t>
            </a:r>
            <a:r>
              <a:rPr b="0" baseline="3000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 2</a:t>
            </a:r>
            <a:endParaRPr b="0" baseline="3000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Supervisor: Prof. Dr. Nassir Navab</a:t>
            </a:r>
            <a:r>
              <a:rPr b="0" baseline="3000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 1</a:t>
            </a:r>
            <a:endParaRPr b="0" baseline="3000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b="0" baseline="3000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1 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Computer Aided Medical Procedures (CAMP), </a:t>
            </a:r>
            <a:b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Technische Universität München, Munich, Germany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None/>
            </a:pPr>
            <a:r>
              <a:rPr b="0" baseline="3000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2 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OSRAM GmbH, Munich, Germany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7" name="Shape 177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Distillation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323850" y="1916125"/>
            <a:ext cx="5094300" cy="36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L2 – Ba [14]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L2 loss between teacher and student logits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No labels required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7441435" y="2327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6457402" y="4255832"/>
            <a:ext cx="1308785" cy="385412"/>
          </a:xfrm>
          <a:prstGeom prst="flowChartManualOperation">
            <a:avLst/>
          </a:prstGeom>
          <a:noFill/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L2 Loss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5659475" y="479152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6. Teacher-Student model, L2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7558233" y="3158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7542496" y="2391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8" name="Shape 188"/>
          <p:cNvGrpSpPr/>
          <p:nvPr/>
        </p:nvGrpSpPr>
        <p:grpSpPr>
          <a:xfrm>
            <a:off x="7876986" y="2819568"/>
            <a:ext cx="63871" cy="268860"/>
            <a:chOff x="7475128" y="2138173"/>
            <a:chExt cx="49200" cy="207102"/>
          </a:xfrm>
        </p:grpSpPr>
        <p:sp>
          <p:nvSpPr>
            <p:cNvPr id="189" name="Shape 189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" name="Shape 192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193" name="Shape 193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96" name="Shape 196"/>
          <p:cNvCxnSpPr>
            <a:stCxn id="179" idx="2"/>
            <a:endCxn id="181" idx="0"/>
          </p:cNvCxnSpPr>
          <p:nvPr/>
        </p:nvCxnSpPr>
        <p:spPr>
          <a:xfrm flipH="1" rot="-5400000">
            <a:off x="6543025" y="3687100"/>
            <a:ext cx="245400" cy="892200"/>
          </a:xfrm>
          <a:prstGeom prst="bentConnector3">
            <a:avLst>
              <a:gd fmla="val 35168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7" name="Shape 197"/>
          <p:cNvCxnSpPr>
            <a:stCxn id="180" idx="2"/>
            <a:endCxn id="181" idx="0"/>
          </p:cNvCxnSpPr>
          <p:nvPr/>
        </p:nvCxnSpPr>
        <p:spPr>
          <a:xfrm rot="5400000">
            <a:off x="7087585" y="3434650"/>
            <a:ext cx="845400" cy="797100"/>
          </a:xfrm>
          <a:prstGeom prst="bentConnector3">
            <a:avLst>
              <a:gd fmla="val 81178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98" name="Shape 198"/>
          <p:cNvSpPr txBox="1"/>
          <p:nvPr/>
        </p:nvSpPr>
        <p:spPr>
          <a:xfrm>
            <a:off x="5665042" y="2059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7348079" y="2054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x="7542508" y="2601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85650" y="579730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[14]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J. Ba and R. Caruana, “Do deep nets really need to be deep?” In Advances in neural information processing systems, 2014, pp. 2654–2662.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[15]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G. Hinton, O. Vinyals, and J. Dean, “Distilling the knowledge in a neural network,” ArXiv preprint arXiv:1503.02531,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[16]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Romero, N. Ballas, S. E. Kahou, A. Chassang, C. Gatta, and Y. Bengio, “Fitnets: Hints for thin deep nets,” ArXiv preprint arXiv:1412.6550,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7" name="Shape 20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8" name="Shape 20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Distillation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323850" y="1916125"/>
            <a:ext cx="5094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L2 – Ba [14]</a:t>
            </a:r>
            <a:endParaRPr b="0" i="0" sz="18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L2 loss between teacher and student logits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No labels required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Knowledge Distillation [15]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Soft target: softmax cross entropy with teacher logits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Hard target: softmax cross entropy with correct labels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0" name="Shape 210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7441435" y="2327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6132652" y="4255832"/>
            <a:ext cx="1308785" cy="385412"/>
          </a:xfrm>
          <a:prstGeom prst="flowChartManualOperation">
            <a:avLst/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softmax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Shape 216"/>
          <p:cNvSpPr txBox="1"/>
          <p:nvPr/>
        </p:nvSpPr>
        <p:spPr>
          <a:xfrm>
            <a:off x="5895675" y="479152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7. Teacher-Student model, KD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7558208" y="3095283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/>
          <p:nvPr/>
        </p:nvSpPr>
        <p:spPr>
          <a:xfrm>
            <a:off x="7558208" y="248279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9" name="Shape 219"/>
          <p:cNvGrpSpPr/>
          <p:nvPr/>
        </p:nvGrpSpPr>
        <p:grpSpPr>
          <a:xfrm>
            <a:off x="7876486" y="2785305"/>
            <a:ext cx="63871" cy="268860"/>
            <a:chOff x="7475128" y="2138173"/>
            <a:chExt cx="49200" cy="207102"/>
          </a:xfrm>
        </p:grpSpPr>
        <p:sp>
          <p:nvSpPr>
            <p:cNvPr id="220" name="Shape 220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3" name="Shape 223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224" name="Shape 224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7" name="Shape 227"/>
          <p:cNvCxnSpPr>
            <a:stCxn id="210" idx="2"/>
            <a:endCxn id="212" idx="0"/>
          </p:cNvCxnSpPr>
          <p:nvPr/>
        </p:nvCxnSpPr>
        <p:spPr>
          <a:xfrm flipH="1" rot="-5400000">
            <a:off x="6380575" y="3849550"/>
            <a:ext cx="245400" cy="567300"/>
          </a:xfrm>
          <a:prstGeom prst="bentConnector3">
            <a:avLst>
              <a:gd fmla="val 30970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28" name="Shape 228"/>
          <p:cNvCxnSpPr>
            <a:stCxn id="211" idx="2"/>
            <a:endCxn id="212" idx="0"/>
          </p:cNvCxnSpPr>
          <p:nvPr/>
        </p:nvCxnSpPr>
        <p:spPr>
          <a:xfrm rot="5400000">
            <a:off x="6925285" y="3272350"/>
            <a:ext cx="845400" cy="1121700"/>
          </a:xfrm>
          <a:prstGeom prst="bentConnector3">
            <a:avLst>
              <a:gd fmla="val 79962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9" name="Shape 229"/>
          <p:cNvSpPr txBox="1"/>
          <p:nvPr/>
        </p:nvSpPr>
        <p:spPr>
          <a:xfrm>
            <a:off x="5665042" y="2059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7348079" y="2054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7511377" y="4255832"/>
            <a:ext cx="1308785" cy="385412"/>
          </a:xfrm>
          <a:prstGeom prst="flowChartManualOperation">
            <a:avLst/>
          </a:prstGeom>
          <a:solidFill>
            <a:srgbClr val="FFFFFF"/>
          </a:solidFill>
          <a:ln cap="flat" cmpd="sng" w="1905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softmax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2" name="Shape 232"/>
          <p:cNvCxnSpPr>
            <a:stCxn id="211" idx="2"/>
          </p:cNvCxnSpPr>
          <p:nvPr/>
        </p:nvCxnSpPr>
        <p:spPr>
          <a:xfrm flipH="1">
            <a:off x="7906735" y="3410500"/>
            <a:ext cx="2100" cy="8340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33" name="Shape 233"/>
          <p:cNvSpPr/>
          <p:nvPr/>
        </p:nvSpPr>
        <p:spPr>
          <a:xfrm>
            <a:off x="8076808" y="3562758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labels</a:t>
            </a:r>
            <a:endParaRPr b="1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4" name="Shape 234"/>
          <p:cNvCxnSpPr>
            <a:stCxn id="233" idx="2"/>
          </p:cNvCxnSpPr>
          <p:nvPr/>
        </p:nvCxnSpPr>
        <p:spPr>
          <a:xfrm>
            <a:off x="8427508" y="3710358"/>
            <a:ext cx="0" cy="542700"/>
          </a:xfrm>
          <a:prstGeom prst="straightConnector1">
            <a:avLst/>
          </a:prstGeom>
          <a:noFill/>
          <a:ln cap="flat" cmpd="sng" w="19050">
            <a:solidFill>
              <a:srgbClr val="99999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35" name="Shape 235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Shape 236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9" name="Shape 239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240" name="Shape 240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Shape 241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Shape 242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3" name="Shape 243"/>
          <p:cNvSpPr/>
          <p:nvPr/>
        </p:nvSpPr>
        <p:spPr>
          <a:xfrm>
            <a:off x="7441435" y="2327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7558233" y="3158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Shape 245"/>
          <p:cNvSpPr/>
          <p:nvPr/>
        </p:nvSpPr>
        <p:spPr>
          <a:xfrm>
            <a:off x="7542496" y="2391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6" name="Shape 246"/>
          <p:cNvGrpSpPr/>
          <p:nvPr/>
        </p:nvGrpSpPr>
        <p:grpSpPr>
          <a:xfrm>
            <a:off x="7876986" y="2819568"/>
            <a:ext cx="63871" cy="268860"/>
            <a:chOff x="7475128" y="2138173"/>
            <a:chExt cx="49200" cy="207102"/>
          </a:xfrm>
        </p:grpSpPr>
        <p:sp>
          <p:nvSpPr>
            <p:cNvPr id="247" name="Shape 247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Shape 249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0" name="Shape 250"/>
          <p:cNvSpPr/>
          <p:nvPr/>
        </p:nvSpPr>
        <p:spPr>
          <a:xfrm>
            <a:off x="7542508" y="2601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 txBox="1"/>
          <p:nvPr/>
        </p:nvSpPr>
        <p:spPr>
          <a:xfrm>
            <a:off x="85650" y="579730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[14]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J. Ba and R. Caruana, “Do deep nets really need to be deep?” In Advances in neural information processing systems, 2014, pp. 2654–2662.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[15]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G. Hinton, O. Vinyals, and J. Dean, “Distilling the knowledge in a neural network,” ArXiv preprint arXiv:1503.02531,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[16]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Romero, N. Ballas, S. E. Kahou, A. Chassang, C. Gatta, and Y. Bengio, “Fitnets: Hints for thin deep nets,” ArXiv preprint arXiv:1412.6550,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7" name="Shape 25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8" name="Shape 25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Distillation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323850" y="1916125"/>
            <a:ext cx="5077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L2 – Ba [14]</a:t>
            </a:r>
            <a:endParaRPr b="0" i="0" sz="18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L2 loss between teacher and student logits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No labels required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Knowledge Distillation [15]</a:t>
            </a:r>
            <a:endParaRPr b="0" i="0" sz="18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Soft target: softmax cross entropy with teacher logits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Hard target: softmax cross entropy with correct labels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FitNets [16]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Knowledge Distillation with hints in the middle points of the network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Student is deeper than the teacher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0" name="Shape 260"/>
          <p:cNvSpPr/>
          <p:nvPr/>
        </p:nvSpPr>
        <p:spPr>
          <a:xfrm>
            <a:off x="6922928" y="3695535"/>
            <a:ext cx="934800" cy="275263"/>
          </a:xfrm>
          <a:prstGeom prst="flowChartManualOperation">
            <a:avLst/>
          </a:prstGeom>
          <a:solidFill>
            <a:srgbClr val="FFFFFF"/>
          </a:solidFill>
          <a:ln cap="flat" cmpd="sng" w="1905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" sz="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softmax</a:t>
            </a:r>
            <a:endParaRPr b="1" i="0" sz="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Shape 261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Shape 262"/>
          <p:cNvSpPr/>
          <p:nvPr/>
        </p:nvSpPr>
        <p:spPr>
          <a:xfrm>
            <a:off x="7441435" y="2327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Shape 263"/>
          <p:cNvSpPr/>
          <p:nvPr/>
        </p:nvSpPr>
        <p:spPr>
          <a:xfrm>
            <a:off x="6132652" y="4255832"/>
            <a:ext cx="1308785" cy="385412"/>
          </a:xfrm>
          <a:prstGeom prst="flowChartManualOperation">
            <a:avLst/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softmax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Shape 264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Shape 265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5895675" y="479152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8. Teacher-Student model,  FitNets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8" name="Shape 268"/>
          <p:cNvSpPr/>
          <p:nvPr/>
        </p:nvSpPr>
        <p:spPr>
          <a:xfrm>
            <a:off x="7557083" y="3158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Shape 269"/>
          <p:cNvSpPr/>
          <p:nvPr/>
        </p:nvSpPr>
        <p:spPr>
          <a:xfrm>
            <a:off x="7558233" y="239209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0" name="Shape 270"/>
          <p:cNvGrpSpPr/>
          <p:nvPr/>
        </p:nvGrpSpPr>
        <p:grpSpPr>
          <a:xfrm>
            <a:off x="7876899" y="2866793"/>
            <a:ext cx="63871" cy="268860"/>
            <a:chOff x="7475128" y="2138173"/>
            <a:chExt cx="49200" cy="207102"/>
          </a:xfrm>
        </p:grpSpPr>
        <p:sp>
          <p:nvSpPr>
            <p:cNvPr id="271" name="Shape 271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Shape 272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Shape 273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4" name="Shape 274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275" name="Shape 275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Shape 276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Shape 277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8" name="Shape 278"/>
          <p:cNvSpPr txBox="1"/>
          <p:nvPr/>
        </p:nvSpPr>
        <p:spPr>
          <a:xfrm>
            <a:off x="5665042" y="2059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Shape 279"/>
          <p:cNvSpPr txBox="1"/>
          <p:nvPr/>
        </p:nvSpPr>
        <p:spPr>
          <a:xfrm>
            <a:off x="7348079" y="2054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Shape 280"/>
          <p:cNvSpPr/>
          <p:nvPr/>
        </p:nvSpPr>
        <p:spPr>
          <a:xfrm>
            <a:off x="7511377" y="4255832"/>
            <a:ext cx="1308785" cy="385412"/>
          </a:xfrm>
          <a:prstGeom prst="flowChartManualOperation">
            <a:avLst/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softmax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1" name="Shape 281"/>
          <p:cNvCxnSpPr>
            <a:stCxn id="262" idx="2"/>
          </p:cNvCxnSpPr>
          <p:nvPr/>
        </p:nvCxnSpPr>
        <p:spPr>
          <a:xfrm flipH="1">
            <a:off x="7906735" y="3410500"/>
            <a:ext cx="2100" cy="8340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82" name="Shape 282"/>
          <p:cNvSpPr/>
          <p:nvPr/>
        </p:nvSpPr>
        <p:spPr>
          <a:xfrm>
            <a:off x="8076808" y="3562758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labels</a:t>
            </a:r>
            <a:endParaRPr b="1" i="0" sz="1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3" name="Shape 283"/>
          <p:cNvCxnSpPr>
            <a:stCxn id="282" idx="2"/>
          </p:cNvCxnSpPr>
          <p:nvPr/>
        </p:nvCxnSpPr>
        <p:spPr>
          <a:xfrm>
            <a:off x="8427508" y="3710358"/>
            <a:ext cx="0" cy="5427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84" name="Shape 284"/>
          <p:cNvSpPr/>
          <p:nvPr/>
        </p:nvSpPr>
        <p:spPr>
          <a:xfrm>
            <a:off x="7557083" y="26294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Shape 285"/>
          <p:cNvSpPr/>
          <p:nvPr/>
        </p:nvSpPr>
        <p:spPr>
          <a:xfrm>
            <a:off x="7441435" y="2327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/>
          <p:nvPr/>
        </p:nvSpPr>
        <p:spPr>
          <a:xfrm>
            <a:off x="7558233" y="3158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/>
          <p:nvPr/>
        </p:nvSpPr>
        <p:spPr>
          <a:xfrm>
            <a:off x="7542496" y="2391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8" name="Shape 288"/>
          <p:cNvGrpSpPr/>
          <p:nvPr/>
        </p:nvGrpSpPr>
        <p:grpSpPr>
          <a:xfrm>
            <a:off x="7876986" y="2819568"/>
            <a:ext cx="63871" cy="268860"/>
            <a:chOff x="7475128" y="2138173"/>
            <a:chExt cx="49200" cy="207102"/>
          </a:xfrm>
        </p:grpSpPr>
        <p:sp>
          <p:nvSpPr>
            <p:cNvPr id="289" name="Shape 289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Shape 290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2" name="Shape 292"/>
          <p:cNvSpPr/>
          <p:nvPr/>
        </p:nvSpPr>
        <p:spPr>
          <a:xfrm>
            <a:off x="7542508" y="2601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3" name="Shape 293"/>
          <p:cNvCxnSpPr>
            <a:stCxn id="292" idx="1"/>
          </p:cNvCxnSpPr>
          <p:nvPr/>
        </p:nvCxnSpPr>
        <p:spPr>
          <a:xfrm flipH="1">
            <a:off x="7199308" y="2675644"/>
            <a:ext cx="343200" cy="1002900"/>
          </a:xfrm>
          <a:prstGeom prst="bentConnector2">
            <a:avLst/>
          </a:prstGeom>
          <a:solidFill>
            <a:srgbClr val="FFFFFF"/>
          </a:solidFill>
          <a:ln cap="flat" cmpd="sng" w="1905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94" name="Shape 294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Shape 295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Shape 297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8" name="Shape 298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299" name="Shape 299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Shape 300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Shape 301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02" name="Shape 302"/>
          <p:cNvCxnSpPr/>
          <p:nvPr/>
        </p:nvCxnSpPr>
        <p:spPr>
          <a:xfrm flipH="1">
            <a:off x="6787135" y="3410500"/>
            <a:ext cx="1121700" cy="845400"/>
          </a:xfrm>
          <a:prstGeom prst="bentConnector3">
            <a:avLst>
              <a:gd fmla="val 0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03" name="Shape 303"/>
          <p:cNvSpPr/>
          <p:nvPr/>
        </p:nvSpPr>
        <p:spPr>
          <a:xfrm>
            <a:off x="5565325" y="2327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Shape 304"/>
          <p:cNvSpPr/>
          <p:nvPr/>
        </p:nvSpPr>
        <p:spPr>
          <a:xfrm>
            <a:off x="5752295" y="2565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5752295" y="2902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Shape 306"/>
          <p:cNvSpPr/>
          <p:nvPr/>
        </p:nvSpPr>
        <p:spPr>
          <a:xfrm>
            <a:off x="5752295" y="3537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" name="Shape 307"/>
          <p:cNvGrpSpPr/>
          <p:nvPr/>
        </p:nvGrpSpPr>
        <p:grpSpPr>
          <a:xfrm>
            <a:off x="6193551" y="3201143"/>
            <a:ext cx="63871" cy="268860"/>
            <a:chOff x="7475128" y="2138173"/>
            <a:chExt cx="49200" cy="207102"/>
          </a:xfrm>
        </p:grpSpPr>
        <p:sp>
          <p:nvSpPr>
            <p:cNvPr id="308" name="Shape 308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11" name="Shape 311"/>
          <p:cNvCxnSpPr/>
          <p:nvPr/>
        </p:nvCxnSpPr>
        <p:spPr>
          <a:xfrm flipH="1" rot="-5400000">
            <a:off x="6587044" y="3074876"/>
            <a:ext cx="712200" cy="512100"/>
          </a:xfrm>
          <a:prstGeom prst="bentConnector3">
            <a:avLst>
              <a:gd fmla="val 667" name="adj1"/>
            </a:avLst>
          </a:prstGeom>
          <a:solidFill>
            <a:srgbClr val="FFFFFF"/>
          </a:solidFill>
          <a:ln cap="flat" cmpd="sng" w="1905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12" name="Shape 312"/>
          <p:cNvCxnSpPr>
            <a:stCxn id="261" idx="2"/>
            <a:endCxn id="263" idx="0"/>
          </p:cNvCxnSpPr>
          <p:nvPr/>
        </p:nvCxnSpPr>
        <p:spPr>
          <a:xfrm flipH="1" rot="-5400000">
            <a:off x="6380575" y="3849550"/>
            <a:ext cx="245400" cy="567300"/>
          </a:xfrm>
          <a:prstGeom prst="bentConnector3">
            <a:avLst>
              <a:gd fmla="val 30970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13" name="Shape 313"/>
          <p:cNvSpPr txBox="1"/>
          <p:nvPr/>
        </p:nvSpPr>
        <p:spPr>
          <a:xfrm>
            <a:off x="85650" y="579730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[14]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J. Ba and R. Caruana, “Do deep nets really need to be deep?” In Advances in neural information processing systems, 2014, pp. 2654–2662.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[15]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G. Hinton, O. Vinyals, and J. Dean, “Distilling the knowledge in a neural network,” ArXiv preprint arXiv:1503.02531,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[16]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Romero, N. Ballas, S. E. Kahou, A. Chassang, C. Gatta, and Y. Bengio, “Fitnets: Hints for thin deep nets,” ArXiv preprint arXiv:1412.6550,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9" name="Shape 319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0" name="Shape 320"/>
          <p:cNvSpPr txBox="1"/>
          <p:nvPr>
            <p:ph type="title"/>
          </p:nvPr>
        </p:nvSpPr>
        <p:spPr>
          <a:xfrm>
            <a:off x="323863" y="899725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Comparison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321" name="Shape 321"/>
          <p:cNvGraphicFramePr/>
          <p:nvPr/>
        </p:nvGraphicFramePr>
        <p:xfrm>
          <a:off x="611963" y="205523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{078EF8FE-6DBD-491C-B754-83289E4F6372}</a:tableStyleId>
              </a:tblPr>
              <a:tblGrid>
                <a:gridCol w="2640025"/>
                <a:gridCol w="2640025"/>
                <a:gridCol w="2640025"/>
              </a:tblGrid>
              <a:tr h="481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Method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6FA8D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Advantages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6FA8D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Disadvantages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6FA8DC"/>
                    </a:solidFill>
                  </a:tcPr>
                </a:tc>
              </a:tr>
              <a:tr h="481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Binarization &amp; Quantization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Low latency and memory usage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High loss of accuracy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</a:tr>
              <a:tr h="481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Pruning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Prevents overfitting, the accuracy can increase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Converges slower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needs manual setup of layer sensitivity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</a:tr>
              <a:tr h="481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Factorization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Can achieve state of the art results while decreasing the computation cost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Dependent on framework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9FC5E8"/>
                    </a:solidFill>
                  </a:tcPr>
                </a:tc>
              </a:tr>
              <a:tr h="118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Distillation</a:t>
                      </a:r>
                      <a:endParaRPr b="1"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Applicable to all architectures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Doesn’t change the network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KD needs labels =&gt; only applicable to classification task</a:t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55225" marB="55225" marR="110475" marL="11047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7" name="Shape 32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8" name="Shape 32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Distillation baseline objectives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283150" y="1667900"/>
            <a:ext cx="6432600" cy="45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L2 - Ba et al. :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Knowledge Distillation - Hinton et al. :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FitNets - Romero et al. :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30" name="Shape 3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9675" y="2087725"/>
            <a:ext cx="3695401" cy="52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Shape 3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69663" y="3314700"/>
            <a:ext cx="2397725" cy="35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Shape 3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69675" y="4268738"/>
            <a:ext cx="4606049" cy="35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369663" y="4810363"/>
            <a:ext cx="3639302" cy="35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59087" y="1249244"/>
            <a:ext cx="1483872" cy="1314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159087" y="4268738"/>
            <a:ext cx="1700225" cy="140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163597" y="2616550"/>
            <a:ext cx="1695715" cy="13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2" name="Shape 342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3" name="Shape 343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Network Compression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283150" y="1667899"/>
            <a:ext cx="4402500" cy="3232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using </a:t>
            </a: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training + Distillation</a:t>
            </a:r>
            <a:endParaRPr b="1"/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Motivation: Generative Adversarial Networks [17]</a:t>
            </a:r>
            <a:endParaRPr/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Goal: improving performance of  distillation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6152524" y="3839822"/>
            <a:ext cx="1776275" cy="523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Adversarial Training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8" name="Shape 348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Shape 349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Shape 350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5588363" y="451197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9. Adversarial Network Compression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52" name="Shape 352"/>
          <p:cNvSpPr/>
          <p:nvPr/>
        </p:nvSpPr>
        <p:spPr>
          <a:xfrm>
            <a:off x="7578083" y="2679283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Shape 353"/>
          <p:cNvSpPr/>
          <p:nvPr/>
        </p:nvSpPr>
        <p:spPr>
          <a:xfrm>
            <a:off x="7578083" y="206679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4" name="Shape 354"/>
          <p:cNvGrpSpPr/>
          <p:nvPr/>
        </p:nvGrpSpPr>
        <p:grpSpPr>
          <a:xfrm>
            <a:off x="7896361" y="2369305"/>
            <a:ext cx="63871" cy="268860"/>
            <a:chOff x="7475128" y="2138173"/>
            <a:chExt cx="49200" cy="207102"/>
          </a:xfrm>
        </p:grpSpPr>
        <p:sp>
          <p:nvSpPr>
            <p:cNvPr id="355" name="Shape 355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Shape 356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Shape 357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58" name="Shape 358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359" name="Shape 359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Shape 360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Shape 361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62" name="Shape 362"/>
          <p:cNvCxnSpPr>
            <a:stCxn id="345" idx="2"/>
            <a:endCxn id="347" idx="0"/>
          </p:cNvCxnSpPr>
          <p:nvPr/>
        </p:nvCxnSpPr>
        <p:spPr>
          <a:xfrm flipH="1" rot="-5400000">
            <a:off x="6517450" y="3316550"/>
            <a:ext cx="245400" cy="801300"/>
          </a:xfrm>
          <a:prstGeom prst="bentConnector3">
            <a:avLst>
              <a:gd fmla="val 33394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63" name="Shape 363"/>
          <p:cNvCxnSpPr>
            <a:stCxn id="364" idx="2"/>
            <a:endCxn id="347" idx="0"/>
          </p:cNvCxnSpPr>
          <p:nvPr/>
        </p:nvCxnSpPr>
        <p:spPr>
          <a:xfrm rot="5400000">
            <a:off x="7009908" y="2921046"/>
            <a:ext cx="949800" cy="888000"/>
          </a:xfrm>
          <a:prstGeom prst="bentConnector3">
            <a:avLst>
              <a:gd fmla="val 82786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65" name="Shape 365"/>
          <p:cNvSpPr txBox="1"/>
          <p:nvPr/>
        </p:nvSpPr>
        <p:spPr>
          <a:xfrm>
            <a:off x="5684917" y="1643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7367954" y="1638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Shape 367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Shape 368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Shape 369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Shape 370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1" name="Shape 371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372" name="Shape 372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Shape 373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Shape 374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5" name="Shape 375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Shape 364"/>
          <p:cNvSpPr/>
          <p:nvPr/>
        </p:nvSpPr>
        <p:spPr>
          <a:xfrm>
            <a:off x="7578108" y="2742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Shape 376"/>
          <p:cNvSpPr/>
          <p:nvPr/>
        </p:nvSpPr>
        <p:spPr>
          <a:xfrm>
            <a:off x="7562371" y="1975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7" name="Shape 377"/>
          <p:cNvGrpSpPr/>
          <p:nvPr/>
        </p:nvGrpSpPr>
        <p:grpSpPr>
          <a:xfrm>
            <a:off x="7896861" y="2403568"/>
            <a:ext cx="63871" cy="268860"/>
            <a:chOff x="7475128" y="2138173"/>
            <a:chExt cx="49200" cy="207102"/>
          </a:xfrm>
        </p:grpSpPr>
        <p:sp>
          <p:nvSpPr>
            <p:cNvPr id="378" name="Shape 378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Shape 379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Shape 380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1" name="Shape 381"/>
          <p:cNvSpPr/>
          <p:nvPr/>
        </p:nvSpPr>
        <p:spPr>
          <a:xfrm>
            <a:off x="7562383" y="2185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Shape 382"/>
          <p:cNvSpPr txBox="1"/>
          <p:nvPr/>
        </p:nvSpPr>
        <p:spPr>
          <a:xfrm>
            <a:off x="283150" y="5777408"/>
            <a:ext cx="8814763" cy="6183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[17] I. Goodfellow, J. Pouget-Abadie, M. Mirza, B. Xu, D.Warde-Farley, S. Ozair, A. Courville, and Y. Bengio. Generative adversarial nets. In Advances in neural information processing systems, pages 2672–2680, 2014.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Shape 3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46650" y="2106925"/>
            <a:ext cx="4231077" cy="1820525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Shape 388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9" name="Shape 389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90" name="Shape 390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Generative Adversarial Networks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91" name="Shape 391"/>
          <p:cNvSpPr txBox="1"/>
          <p:nvPr>
            <p:ph idx="1" type="body"/>
          </p:nvPr>
        </p:nvSpPr>
        <p:spPr>
          <a:xfrm>
            <a:off x="283150" y="1667900"/>
            <a:ext cx="5346000" cy="39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Goal: generating real images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Two networks competing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Generator: fake images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random noise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Output: images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image samples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Output: </a:t>
            </a: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real or fake?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Learning Objective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Helvetica Neue"/>
              <a:buChar char="•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Conditional GAN [18]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The input can be conditioned on labels or other images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92" name="Shape 392"/>
          <p:cNvSpPr txBox="1"/>
          <p:nvPr/>
        </p:nvSpPr>
        <p:spPr>
          <a:xfrm>
            <a:off x="5409888" y="3927450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10. Generative Adversarial Network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283150" y="5798750"/>
            <a:ext cx="87741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[17] I. Goodfellow, J. Pouget-Abadie, M. Mirza, B. Xu, D.Warde-Farley, S. Ozair, A. Courville, and Y. Bengio. Generative adversarial nets. In Advances in neural information processing systems, pages 2672–2680, 2014.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[18] M. Mirza and S. Osindero, “Conditional generative adversarial nets,” ArXiv preprint arXiv:1411.1784, 2014.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394" name="Shape 39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9325" y="4314600"/>
            <a:ext cx="5462190" cy="173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0" name="Shape 400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1" name="Shape 401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Network Compression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2" name="Shape 402"/>
          <p:cNvSpPr txBox="1"/>
          <p:nvPr>
            <p:ph idx="1" type="body"/>
          </p:nvPr>
        </p:nvSpPr>
        <p:spPr>
          <a:xfrm>
            <a:off x="283150" y="1667900"/>
            <a:ext cx="4700400" cy="41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Three components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Student: Generator, fake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Teacher: real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Discriminator: Student or Teacher?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Learning objectives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Knowledge transfer: L2 loss between teacher and student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loss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Full objective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3" name="Shape 403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Shape 404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Shape 405"/>
          <p:cNvSpPr/>
          <p:nvPr/>
        </p:nvSpPr>
        <p:spPr>
          <a:xfrm>
            <a:off x="6277300" y="3918462"/>
            <a:ext cx="1419300" cy="417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Discriminator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6" name="Shape 406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Shape 407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Shape 408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Shape 409"/>
          <p:cNvSpPr txBox="1"/>
          <p:nvPr/>
        </p:nvSpPr>
        <p:spPr>
          <a:xfrm>
            <a:off x="5853988" y="448917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9. Adversarial Network Compression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10" name="Shape 410"/>
          <p:cNvSpPr/>
          <p:nvPr/>
        </p:nvSpPr>
        <p:spPr>
          <a:xfrm>
            <a:off x="7578083" y="2679283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Shape 411"/>
          <p:cNvSpPr/>
          <p:nvPr/>
        </p:nvSpPr>
        <p:spPr>
          <a:xfrm>
            <a:off x="7578083" y="206679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2" name="Shape 412"/>
          <p:cNvGrpSpPr/>
          <p:nvPr/>
        </p:nvGrpSpPr>
        <p:grpSpPr>
          <a:xfrm>
            <a:off x="7896361" y="2369305"/>
            <a:ext cx="63871" cy="268860"/>
            <a:chOff x="7475128" y="2138173"/>
            <a:chExt cx="49200" cy="207102"/>
          </a:xfrm>
        </p:grpSpPr>
        <p:sp>
          <p:nvSpPr>
            <p:cNvPr id="413" name="Shape 413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6" name="Shape 416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417" name="Shape 417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Shape 418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Shape 419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0" name="Shape 420"/>
          <p:cNvSpPr txBox="1"/>
          <p:nvPr/>
        </p:nvSpPr>
        <p:spPr>
          <a:xfrm>
            <a:off x="5684917" y="1643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1" name="Shape 421"/>
          <p:cNvSpPr txBox="1"/>
          <p:nvPr/>
        </p:nvSpPr>
        <p:spPr>
          <a:xfrm>
            <a:off x="7367954" y="1638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2" name="Shape 422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Shape 423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Shape 424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Shape 426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427" name="Shape 427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Shape 428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Shape 429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0" name="Shape 430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Shape 431"/>
          <p:cNvSpPr/>
          <p:nvPr/>
        </p:nvSpPr>
        <p:spPr>
          <a:xfrm>
            <a:off x="7578108" y="2742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Shape 432"/>
          <p:cNvSpPr/>
          <p:nvPr/>
        </p:nvSpPr>
        <p:spPr>
          <a:xfrm>
            <a:off x="7562371" y="1975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3" name="Shape 433"/>
          <p:cNvGrpSpPr/>
          <p:nvPr/>
        </p:nvGrpSpPr>
        <p:grpSpPr>
          <a:xfrm>
            <a:off x="7896861" y="2403568"/>
            <a:ext cx="63871" cy="268860"/>
            <a:chOff x="7475128" y="2138173"/>
            <a:chExt cx="49200" cy="207102"/>
          </a:xfrm>
        </p:grpSpPr>
        <p:sp>
          <p:nvSpPr>
            <p:cNvPr id="434" name="Shape 434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Shape 435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Shape 436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7" name="Shape 437"/>
          <p:cNvSpPr/>
          <p:nvPr/>
        </p:nvSpPr>
        <p:spPr>
          <a:xfrm>
            <a:off x="7562383" y="2185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8" name="Shape 4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9038" y="5928500"/>
            <a:ext cx="3352983" cy="304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9" name="Shape 439"/>
          <p:cNvCxnSpPr>
            <a:stCxn id="425" idx="2"/>
            <a:endCxn id="405" idx="0"/>
          </p:cNvCxnSpPr>
          <p:nvPr/>
        </p:nvCxnSpPr>
        <p:spPr>
          <a:xfrm flipH="1" rot="-5400000">
            <a:off x="6313520" y="3245142"/>
            <a:ext cx="599400" cy="747300"/>
          </a:xfrm>
          <a:prstGeom prst="bentConnector3">
            <a:avLst>
              <a:gd fmla="val 60587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40" name="Shape 440"/>
          <p:cNvCxnSpPr>
            <a:stCxn id="431" idx="1"/>
            <a:endCxn id="405" idx="0"/>
          </p:cNvCxnSpPr>
          <p:nvPr/>
        </p:nvCxnSpPr>
        <p:spPr>
          <a:xfrm flipH="1">
            <a:off x="6986808" y="2816346"/>
            <a:ext cx="591300" cy="1102200"/>
          </a:xfrm>
          <a:prstGeom prst="bentConnector2">
            <a:avLst/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41" name="Shape 441"/>
          <p:cNvCxnSpPr>
            <a:stCxn id="431" idx="2"/>
            <a:endCxn id="405" idx="0"/>
          </p:cNvCxnSpPr>
          <p:nvPr/>
        </p:nvCxnSpPr>
        <p:spPr>
          <a:xfrm rot="5400000">
            <a:off x="6943608" y="2933346"/>
            <a:ext cx="1028400" cy="942000"/>
          </a:xfrm>
          <a:prstGeom prst="bentConnector3">
            <a:avLst>
              <a:gd fmla="val 77023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42" name="Shape 442"/>
          <p:cNvSpPr/>
          <p:nvPr/>
        </p:nvSpPr>
        <p:spPr>
          <a:xfrm>
            <a:off x="7578333" y="3259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Dropout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Shape 443"/>
          <p:cNvSpPr/>
          <p:nvPr/>
        </p:nvSpPr>
        <p:spPr>
          <a:xfrm>
            <a:off x="7812250" y="3939453"/>
            <a:ext cx="1121700" cy="330300"/>
          </a:xfrm>
          <a:prstGeom prst="roundRect">
            <a:avLst>
              <a:gd fmla="val 21919" name="adj"/>
            </a:avLst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L2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44" name="Shape 444"/>
          <p:cNvCxnSpPr>
            <a:stCxn id="422" idx="2"/>
            <a:endCxn id="443" idx="0"/>
          </p:cNvCxnSpPr>
          <p:nvPr/>
        </p:nvCxnSpPr>
        <p:spPr>
          <a:xfrm flipH="1" rot="-5400000">
            <a:off x="7133800" y="2700200"/>
            <a:ext cx="345000" cy="2133600"/>
          </a:xfrm>
          <a:prstGeom prst="bentConnector3">
            <a:avLst>
              <a:gd fmla="val 49993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45" name="Shape 445"/>
          <p:cNvCxnSpPr>
            <a:endCxn id="443" idx="0"/>
          </p:cNvCxnSpPr>
          <p:nvPr/>
        </p:nvCxnSpPr>
        <p:spPr>
          <a:xfrm flipH="1" rot="-5400000">
            <a:off x="7684300" y="3250653"/>
            <a:ext cx="933300" cy="444300"/>
          </a:xfrm>
          <a:prstGeom prst="bentConnector3">
            <a:avLst>
              <a:gd fmla="val 13773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446" name="Shape 4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5500" y="3785663"/>
            <a:ext cx="1551075" cy="68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Shape 4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70225" y="4040838"/>
            <a:ext cx="2764213" cy="17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Shape 44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39050" y="4939365"/>
            <a:ext cx="3695400" cy="5191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4" name="Shape 454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5" name="Shape 455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Network Compression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56" name="Shape 456"/>
          <p:cNvSpPr txBox="1"/>
          <p:nvPr>
            <p:ph idx="1" type="body"/>
          </p:nvPr>
        </p:nvSpPr>
        <p:spPr>
          <a:xfrm>
            <a:off x="283150" y="1667900"/>
            <a:ext cx="4700400" cy="4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structure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Teacher (e.g. ResNet-164)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image sample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Outputs: logits, features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Student: (e.g. ResNet-20)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image sample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Outputs: logits, features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Discriminator: 3 layer FCN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student, teacher, adversary features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3" marL="1600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–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Adversary (student) + dropout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3" marL="1600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–"/>
            </a:pPr>
            <a:r>
              <a:rPr lang="en"/>
              <a:t>Similar to noise input from</a:t>
            </a: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 [19]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Output: Teacher/Student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L2 loss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Input: student and teacher logits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57" name="Shape 457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FFAB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Shape 458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Shape 459"/>
          <p:cNvSpPr/>
          <p:nvPr/>
        </p:nvSpPr>
        <p:spPr>
          <a:xfrm>
            <a:off x="6277300" y="3918462"/>
            <a:ext cx="1419300" cy="417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Discriminator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0" name="Shape 460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Shape 461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Shape 462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Shape 463"/>
          <p:cNvSpPr txBox="1"/>
          <p:nvPr/>
        </p:nvSpPr>
        <p:spPr>
          <a:xfrm>
            <a:off x="5853988" y="448917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9. Adversarial Network Compression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64" name="Shape 464"/>
          <p:cNvSpPr/>
          <p:nvPr/>
        </p:nvSpPr>
        <p:spPr>
          <a:xfrm>
            <a:off x="7578083" y="2679283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Shape 465"/>
          <p:cNvSpPr/>
          <p:nvPr/>
        </p:nvSpPr>
        <p:spPr>
          <a:xfrm>
            <a:off x="7578083" y="206679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6" name="Shape 466"/>
          <p:cNvGrpSpPr/>
          <p:nvPr/>
        </p:nvGrpSpPr>
        <p:grpSpPr>
          <a:xfrm>
            <a:off x="7896361" y="2369305"/>
            <a:ext cx="63871" cy="268860"/>
            <a:chOff x="7475128" y="2138173"/>
            <a:chExt cx="49200" cy="207102"/>
          </a:xfrm>
        </p:grpSpPr>
        <p:sp>
          <p:nvSpPr>
            <p:cNvPr id="467" name="Shape 467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Shape 468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Shape 469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0" name="Shape 470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471" name="Shape 471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Shape 472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Shape 473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Shape 474"/>
          <p:cNvSpPr txBox="1"/>
          <p:nvPr/>
        </p:nvSpPr>
        <p:spPr>
          <a:xfrm>
            <a:off x="5684917" y="1643637"/>
            <a:ext cx="11217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5" name="Shape 475"/>
          <p:cNvSpPr txBox="1"/>
          <p:nvPr/>
        </p:nvSpPr>
        <p:spPr>
          <a:xfrm>
            <a:off x="7367954" y="1638000"/>
            <a:ext cx="1121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Network</a:t>
            </a:r>
            <a:endParaRPr b="1" i="0" sz="9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6" name="Shape 476"/>
          <p:cNvSpPr/>
          <p:nvPr/>
        </p:nvSpPr>
        <p:spPr>
          <a:xfrm>
            <a:off x="5585200" y="1911800"/>
            <a:ext cx="1308600" cy="16827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127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5772170" y="2149994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Shape 478"/>
          <p:cNvSpPr/>
          <p:nvPr/>
        </p:nvSpPr>
        <p:spPr>
          <a:xfrm>
            <a:off x="5772170" y="2486667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Shape 479"/>
          <p:cNvSpPr/>
          <p:nvPr/>
        </p:nvSpPr>
        <p:spPr>
          <a:xfrm>
            <a:off x="5772170" y="3121992"/>
            <a:ext cx="934800" cy="1971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0" name="Shape 480"/>
          <p:cNvGrpSpPr/>
          <p:nvPr/>
        </p:nvGrpSpPr>
        <p:grpSpPr>
          <a:xfrm>
            <a:off x="6213426" y="2785143"/>
            <a:ext cx="63871" cy="268860"/>
            <a:chOff x="7475128" y="2138173"/>
            <a:chExt cx="49200" cy="207102"/>
          </a:xfrm>
        </p:grpSpPr>
        <p:sp>
          <p:nvSpPr>
            <p:cNvPr id="481" name="Shape 481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Shape 482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Shape 483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Shape 484"/>
          <p:cNvSpPr/>
          <p:nvPr/>
        </p:nvSpPr>
        <p:spPr>
          <a:xfrm>
            <a:off x="7461310" y="1911800"/>
            <a:ext cx="934800" cy="1082700"/>
          </a:xfrm>
          <a:prstGeom prst="roundRect">
            <a:avLst>
              <a:gd fmla="val 16667" name="adj"/>
            </a:avLst>
          </a:prstGeom>
          <a:solidFill>
            <a:srgbClr val="F4CCCC"/>
          </a:solidFill>
          <a:ln cap="flat" cmpd="sng" w="127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Shape 485"/>
          <p:cNvSpPr/>
          <p:nvPr/>
        </p:nvSpPr>
        <p:spPr>
          <a:xfrm>
            <a:off x="7578108" y="2742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Shape 486"/>
          <p:cNvSpPr/>
          <p:nvPr/>
        </p:nvSpPr>
        <p:spPr>
          <a:xfrm>
            <a:off x="7562371" y="1975069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7" name="Shape 487"/>
          <p:cNvGrpSpPr/>
          <p:nvPr/>
        </p:nvGrpSpPr>
        <p:grpSpPr>
          <a:xfrm>
            <a:off x="7896861" y="2403568"/>
            <a:ext cx="63871" cy="268860"/>
            <a:chOff x="7475128" y="2138173"/>
            <a:chExt cx="49200" cy="207102"/>
          </a:xfrm>
        </p:grpSpPr>
        <p:sp>
          <p:nvSpPr>
            <p:cNvPr id="488" name="Shape 488"/>
            <p:cNvSpPr/>
            <p:nvPr/>
          </p:nvSpPr>
          <p:spPr>
            <a:xfrm rot="10800000">
              <a:off x="7475128" y="213817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Shape 489"/>
            <p:cNvSpPr/>
            <p:nvPr/>
          </p:nvSpPr>
          <p:spPr>
            <a:xfrm rot="10800000">
              <a:off x="7475128" y="2215413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Shape 490"/>
            <p:cNvSpPr/>
            <p:nvPr/>
          </p:nvSpPr>
          <p:spPr>
            <a:xfrm rot="10800000">
              <a:off x="7475128" y="2296075"/>
              <a:ext cx="49200" cy="49200"/>
            </a:xfrm>
            <a:prstGeom prst="ellipse">
              <a:avLst/>
            </a:prstGeom>
            <a:solidFill>
              <a:srgbClr val="000000"/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1" name="Shape 491"/>
          <p:cNvSpPr/>
          <p:nvPr/>
        </p:nvSpPr>
        <p:spPr>
          <a:xfrm>
            <a:off x="7562383" y="2185844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2" name="Shape 492"/>
          <p:cNvCxnSpPr>
            <a:stCxn id="479" idx="2"/>
            <a:endCxn id="459" idx="0"/>
          </p:cNvCxnSpPr>
          <p:nvPr/>
        </p:nvCxnSpPr>
        <p:spPr>
          <a:xfrm flipH="1" rot="-5400000">
            <a:off x="6313520" y="3245142"/>
            <a:ext cx="599400" cy="747300"/>
          </a:xfrm>
          <a:prstGeom prst="bentConnector3">
            <a:avLst>
              <a:gd fmla="val 60587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93" name="Shape 493"/>
          <p:cNvCxnSpPr>
            <a:stCxn id="485" idx="1"/>
            <a:endCxn id="459" idx="0"/>
          </p:cNvCxnSpPr>
          <p:nvPr/>
        </p:nvCxnSpPr>
        <p:spPr>
          <a:xfrm flipH="1">
            <a:off x="6986808" y="2816346"/>
            <a:ext cx="591300" cy="1102200"/>
          </a:xfrm>
          <a:prstGeom prst="bentConnector2">
            <a:avLst/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94" name="Shape 494"/>
          <p:cNvCxnSpPr>
            <a:stCxn id="485" idx="2"/>
            <a:endCxn id="459" idx="0"/>
          </p:cNvCxnSpPr>
          <p:nvPr/>
        </p:nvCxnSpPr>
        <p:spPr>
          <a:xfrm rot="5400000">
            <a:off x="6943608" y="2933346"/>
            <a:ext cx="1028400" cy="942000"/>
          </a:xfrm>
          <a:prstGeom prst="bentConnector3">
            <a:avLst>
              <a:gd fmla="val 77023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95" name="Shape 495"/>
          <p:cNvSpPr/>
          <p:nvPr/>
        </p:nvSpPr>
        <p:spPr>
          <a:xfrm>
            <a:off x="7812250" y="3939453"/>
            <a:ext cx="1121700" cy="330300"/>
          </a:xfrm>
          <a:prstGeom prst="roundRect">
            <a:avLst>
              <a:gd fmla="val 21919" name="adj"/>
            </a:avLst>
          </a:prstGeom>
          <a:solidFill>
            <a:srgbClr val="FFFFFF"/>
          </a:solidFill>
          <a:ln cap="flat" cmpd="sng" w="1270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L2</a:t>
            </a:r>
            <a:endParaRPr b="1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96" name="Shape 496"/>
          <p:cNvCxnSpPr>
            <a:stCxn id="476" idx="2"/>
            <a:endCxn id="495" idx="0"/>
          </p:cNvCxnSpPr>
          <p:nvPr/>
        </p:nvCxnSpPr>
        <p:spPr>
          <a:xfrm flipH="1" rot="-5400000">
            <a:off x="7133800" y="2700200"/>
            <a:ext cx="345000" cy="2133600"/>
          </a:xfrm>
          <a:prstGeom prst="bentConnector3">
            <a:avLst>
              <a:gd fmla="val 49993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97" name="Shape 497"/>
          <p:cNvCxnSpPr>
            <a:endCxn id="495" idx="0"/>
          </p:cNvCxnSpPr>
          <p:nvPr/>
        </p:nvCxnSpPr>
        <p:spPr>
          <a:xfrm flipH="1" rot="-5400000">
            <a:off x="7684300" y="3250653"/>
            <a:ext cx="933300" cy="444300"/>
          </a:xfrm>
          <a:prstGeom prst="bentConnector3">
            <a:avLst>
              <a:gd fmla="val 15239" name="adj1"/>
            </a:avLst>
          </a:prstGeom>
          <a:solidFill>
            <a:srgbClr val="FFFFFF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98" name="Shape 498"/>
          <p:cNvSpPr/>
          <p:nvPr/>
        </p:nvSpPr>
        <p:spPr>
          <a:xfrm>
            <a:off x="7578333" y="3259546"/>
            <a:ext cx="701400" cy="147600"/>
          </a:xfrm>
          <a:prstGeom prst="roundRect">
            <a:avLst>
              <a:gd fmla="val 16667" name="adj"/>
            </a:avLst>
          </a:prstGeom>
          <a:solidFill>
            <a:srgbClr val="FF0000"/>
          </a:solidFill>
          <a:ln cap="flat" cmpd="sng" w="12700">
            <a:solidFill>
              <a:srgbClr val="789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Dropout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Shape 499"/>
          <p:cNvSpPr txBox="1"/>
          <p:nvPr/>
        </p:nvSpPr>
        <p:spPr>
          <a:xfrm>
            <a:off x="283175" y="5949588"/>
            <a:ext cx="88149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[19] Arjovsky M, Bottou L. Towards principled methods for training generative adversarial networks. arXiv preprint arXiv:1701.04862. 2017 Jan 17..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5" name="Shape 505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6" name="Shape 506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 regularization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07" name="Shape 507"/>
          <p:cNvSpPr txBox="1"/>
          <p:nvPr>
            <p:ph idx="1" type="body"/>
          </p:nvPr>
        </p:nvSpPr>
        <p:spPr>
          <a:xfrm>
            <a:off x="283150" y="1667900"/>
            <a:ext cx="7795200" cy="4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 gets too strong due to low input dimensionality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Regularization Methods: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L1/L2 regularization [20]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144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Proposed regularization: Updating discriminator with adversary samples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Dynamic, dependent on student strength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08" name="Shape 508"/>
          <p:cNvSpPr txBox="1"/>
          <p:nvPr/>
        </p:nvSpPr>
        <p:spPr>
          <a:xfrm>
            <a:off x="283175" y="5949588"/>
            <a:ext cx="88149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[20] A. Y. Ng, “Feature selection, l1 vs. l2 regularization, and rotational invariance,” in Proceedings of the Twenty-first International Conference on Machine Learning, ser. ICML , 2004.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509" name="Shape 5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87125" y="2711973"/>
            <a:ext cx="2206999" cy="55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Shape 5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87113" y="3263725"/>
            <a:ext cx="2296163" cy="55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Shape 5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59350" y="4736281"/>
            <a:ext cx="3262550" cy="8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Introduction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23850" y="1773238"/>
            <a:ext cx="8496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Why compression?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Hardware constraints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Faster execution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Goal: better performance, less memory and storage, deployment on devices with limited resources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Research directions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Quantization and Binarization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Parameter pruning and sharing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Factorization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Distillation (Dark knowledge)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metrics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Speed: FLOPs (Floating point operations)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Memory: number of parameters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Accuracy: classification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7" name="Shape 51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8" name="Shape 51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Experiments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19" name="Shape 519"/>
          <p:cNvSpPr txBox="1"/>
          <p:nvPr>
            <p:ph idx="1" type="body"/>
          </p:nvPr>
        </p:nvSpPr>
        <p:spPr>
          <a:xfrm>
            <a:off x="283175" y="1496025"/>
            <a:ext cx="7960800" cy="4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Six datasets: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MNIST, Fashion-MNIST, CIFAR-10, CIFAR-100, SVHN, ImageNet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architectures: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ResNet [21] 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in Network [22]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LeNet-4 [23]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metrics: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Classification error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parameters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283175" y="5640188"/>
            <a:ext cx="88149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[21] K. He, X. Zhang, S. Ren, and J. Sun, “Identity mappings in deep residual networks,” in European Conference on Computer Vision, Springer, 2016.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[22] M. Lin, Q. Chen, and S. Yan, “Network in network,” ArXiv preprint arXiv:1312.4400, 2013.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[23] Y. LeCun, B. E. Boser, J. S. Denker, D. Henderson, R. E. Howard,W. E. Hubbard, and L. D. Jackel, “Handwritten digit recognition with a back-propagation network,” in NIPS 1990.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6" name="Shape 526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7" name="Shape 527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Experiments - Continued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8" name="Shape 528"/>
          <p:cNvSpPr txBox="1"/>
          <p:nvPr>
            <p:ph idx="1" type="body"/>
          </p:nvPr>
        </p:nvSpPr>
        <p:spPr>
          <a:xfrm>
            <a:off x="283175" y="1496025"/>
            <a:ext cx="7960800" cy="4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Experiments: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Regularization methods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 architectures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 input variations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Comparison between different network compression methods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Training method: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Pretrained teacher using labels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Random initialization of student and discriminator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4" name="Shape 534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5" name="Shape 535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- Discriminator architecture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536" name="Shape 536"/>
          <p:cNvGraphicFramePr/>
          <p:nvPr/>
        </p:nvGraphicFramePr>
        <p:xfrm>
          <a:off x="2373813" y="212646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{CECBE0DB-8E19-4D74-A35B-624E587E6DF2}</a:tableStyleId>
              </a:tblPr>
              <a:tblGrid>
                <a:gridCol w="1926600"/>
                <a:gridCol w="2469775"/>
              </a:tblGrid>
              <a:tr h="35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Architecture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Top-1 Error [%] on CIFAR-100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128fc - 256fc - 128fc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32.45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64fc - 128fc - 256fc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32.78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256fc - 256fc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32.82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256fc - 128fc - 64fc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33.05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500fc - 500fc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33.28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256fc - 256fc - 64fc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33.46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8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128conv - 256conv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33.68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128fc - 128fc - 128fc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33.72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64fc - 64fc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33.51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6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64fc - 128fc - 128fc - 64fc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33.09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37" name="Shape 537"/>
          <p:cNvSpPr txBox="1"/>
          <p:nvPr/>
        </p:nvSpPr>
        <p:spPr>
          <a:xfrm>
            <a:off x="323850" y="1546900"/>
            <a:ext cx="8141100" cy="6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Teacher and Student networks, dataset, regularization method and input to discriminator: Fixed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Discriminator architecture: Varied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8" name="Shape 538"/>
          <p:cNvSpPr txBox="1"/>
          <p:nvPr/>
        </p:nvSpPr>
        <p:spPr>
          <a:xfrm>
            <a:off x="164563" y="5932388"/>
            <a:ext cx="88149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* fc: fully connected layer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* conv: convolutional layer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4" name="Shape 544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5" name="Shape 545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- Regularization method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546" name="Shape 546"/>
          <p:cNvGraphicFramePr/>
          <p:nvPr/>
        </p:nvGraphicFramePr>
        <p:xfrm>
          <a:off x="530263" y="285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{CECBE0DB-8E19-4D74-A35B-624E587E6DF2}</a:tableStyleId>
              </a:tblPr>
              <a:tblGrid>
                <a:gridCol w="1429750"/>
                <a:gridCol w="1195100"/>
                <a:gridCol w="1058775"/>
                <a:gridCol w="1339150"/>
                <a:gridCol w="1084600"/>
                <a:gridCol w="1084975"/>
                <a:gridCol w="891100"/>
              </a:tblGrid>
              <a:tr h="379175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Dataset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Teacher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Student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Top-1 Error [%]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42200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w/o regularization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Ours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9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CIFAR-10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ResNet-164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ResNet-20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10.07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8.19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8.16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8.08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2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CIFAR-100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ResNet-164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ResNet-20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34.10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33.36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33.02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32.45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9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SVHN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ResNet-164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ResNet-20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3.73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3.67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3.68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3.66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9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Fashion-MNIST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NiN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LeNet-4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9.62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8.91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8.75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8.61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2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MNIST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NiN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LeNet-4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1.14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1.04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1.03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0.96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47" name="Shape 547"/>
          <p:cNvSpPr txBox="1"/>
          <p:nvPr/>
        </p:nvSpPr>
        <p:spPr>
          <a:xfrm>
            <a:off x="323850" y="1546900"/>
            <a:ext cx="8141100" cy="11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Networks, discriminator architecture and input to discriminator: Fixed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Regularization method: Varied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Our proposed regularization: Updating discriminator with adversarial samples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3" name="Shape 553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4" name="Shape 554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- Different inputs to discriminator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555" name="Shape 555"/>
          <p:cNvGraphicFramePr/>
          <p:nvPr/>
        </p:nvGraphicFramePr>
        <p:xfrm>
          <a:off x="185025" y="2621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{CECBE0DB-8E19-4D74-A35B-624E587E6DF2}</a:tableStyleId>
              </a:tblPr>
              <a:tblGrid>
                <a:gridCol w="1295675"/>
                <a:gridCol w="1107850"/>
                <a:gridCol w="911425"/>
                <a:gridCol w="1168900"/>
                <a:gridCol w="1263400"/>
                <a:gridCol w="572925"/>
                <a:gridCol w="717375"/>
                <a:gridCol w="779850"/>
                <a:gridCol w="880600"/>
              </a:tblGrid>
              <a:tr h="381225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Dataset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Teacher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Student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6"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Top-1 Error [%]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545125">
                <a:tc vMerge="1"/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Supervised Teacher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Supervised Student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logits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logits 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+ dropout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features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features + dropout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CIFAR-100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ResNet-164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ResNet-20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27.76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33.36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33.9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33.41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33.40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32.45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SVHN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ResNet-164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ResNet-20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3.98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4.20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3.74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3.81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3.74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3.66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Fashion-MNIST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NiN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LeNet-4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7.98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8.77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8.90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8.84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8.86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8.61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ImageNet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ResNet-152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27.63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43.33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33.31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32.89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ImageNet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ResNet-152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ResNet-50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27.63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30.30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27.86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6" name="Shape 556"/>
          <p:cNvSpPr txBox="1"/>
          <p:nvPr/>
        </p:nvSpPr>
        <p:spPr>
          <a:xfrm>
            <a:off x="285875" y="1435225"/>
            <a:ext cx="8496300" cy="10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Fixed network, discriminator architecture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Input to discriminator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○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Logits, Logits + dropout, Features, Features + dropout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2" name="Shape 562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3" name="Shape 563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Evaluation - Comparison between compression methods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aphicFrame>
        <p:nvGraphicFramePr>
          <p:cNvPr id="564" name="Shape 564"/>
          <p:cNvGraphicFramePr/>
          <p:nvPr/>
        </p:nvGraphicFramePr>
        <p:xfrm>
          <a:off x="323850" y="25216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{CECBE0DB-8E19-4D74-A35B-624E587E6DF2}</a:tableStyleId>
              </a:tblPr>
              <a:tblGrid>
                <a:gridCol w="1961275"/>
                <a:gridCol w="920950"/>
                <a:gridCol w="11673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Model (CIFAR-10)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Error [%]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Parameters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L2 - Ba et al. [14]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9.07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KD - Hinton et al. [15]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8.88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Quantization [24]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8.87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FitNets [16]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8.39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BinaryConnect [3]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8.27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15.20M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Yim et al. [25]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11.30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Adversarial Compression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8.08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65" name="Shape 565"/>
          <p:cNvGraphicFramePr/>
          <p:nvPr/>
        </p:nvGraphicFramePr>
        <p:xfrm>
          <a:off x="4590150" y="252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{CECBE0DB-8E19-4D74-A35B-624E587E6DF2}</a:tableStyleId>
              </a:tblPr>
              <a:tblGrid>
                <a:gridCol w="1961275"/>
                <a:gridCol w="920950"/>
                <a:gridCol w="11673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Model (CIFAR-100)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Error [%]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Parameters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L2 - Ba et al. [14]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32.79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KD - Hinton et al. [15]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33.34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FitNets [16]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35.04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2.5M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Yim et al. [25]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36.67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-</a:t>
                      </a:r>
                      <a:endParaRPr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Adversarial Compression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32.45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0.27M</a:t>
                      </a:r>
                      <a:endParaRPr b="1" sz="12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6" name="Shape 566"/>
          <p:cNvSpPr txBox="1"/>
          <p:nvPr/>
        </p:nvSpPr>
        <p:spPr>
          <a:xfrm>
            <a:off x="283175" y="5803975"/>
            <a:ext cx="8814900" cy="5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[24] C. Zhu, S. Han, H. Mao, and W. J. Dally, “Trained ternary quantization,” ArXiv preprint arXiv:1612.01064, 2016.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[25] J. Yim, D. Joo, J. Bae, and J. Kim, “A gift from knowledge distillation: Fast optimization, network minimization and transfer learning,” in 2017 IEEE Conference on Computer Vision and Pattern Recognition (CVPR), Jul. 2017.</a:t>
            </a:r>
            <a:endParaRPr b="0" i="0" sz="1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67" name="Shape 567"/>
          <p:cNvSpPr txBox="1"/>
          <p:nvPr/>
        </p:nvSpPr>
        <p:spPr>
          <a:xfrm>
            <a:off x="300800" y="1658650"/>
            <a:ext cx="8338800" cy="7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Evaluation on CIFAR-10 and CIFAR-100</a:t>
            </a:r>
            <a:endParaRPr b="0" i="0" sz="1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3" name="Shape 573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4" name="Shape 574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Comparison to other well-known networks on ImageNet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575" name="Shape 5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908053"/>
            <a:ext cx="8853630" cy="542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1" name="Shape 581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2" name="Shape 582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Conclusion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83" name="Shape 583"/>
          <p:cNvSpPr txBox="1"/>
          <p:nvPr>
            <p:ph idx="1" type="body"/>
          </p:nvPr>
        </p:nvSpPr>
        <p:spPr>
          <a:xfrm>
            <a:off x="323850" y="1916125"/>
            <a:ext cx="8007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compression achieves better performance than similar approaches without need of labels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Discriminator regularization is needed for best performance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Dropout on adversary improves performance by preventing trivial solutions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Adversarial compression decreases the number of teacher parameters significantly with minimal loss of accuracy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There is a trade-off between speed and accuracy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9" name="Shape 589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0" name="Shape 590"/>
          <p:cNvSpPr txBox="1"/>
          <p:nvPr>
            <p:ph type="title"/>
          </p:nvPr>
        </p:nvSpPr>
        <p:spPr>
          <a:xfrm>
            <a:off x="323850" y="299640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3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Thank you for your attention!</a:t>
            </a:r>
            <a:endParaRPr b="1" i="0" sz="30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t/>
            </a:r>
            <a:endParaRPr b="1" i="0" sz="30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3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Questions?</a:t>
            </a:r>
            <a:endParaRPr b="1" i="0" sz="30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Quantization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23850" y="1773250"/>
            <a:ext cx="79200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32 bit → 16 bit, 8 bit, …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Speed</a:t>
            </a: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 increase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Memory usage decrease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Minimal loss of accuracy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Linear 8-bit quantization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1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Weights and biases normalized to fall in range [-128,127]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~3.5x memory reduction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Incremental Network Quantization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4"/>
              </a:rPr>
              <a:t>2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Weights: zero or different powers of two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Three steps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Weight partition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Group-wise quantization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2" marL="114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Cambria"/>
              <a:buChar char="•"/>
            </a:pPr>
            <a:r>
              <a:rPr b="0" i="0" lang="en" sz="1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Retraining</a:t>
            </a:r>
            <a:endParaRPr b="0" i="0" sz="1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85650" y="596665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[1] Vanhoucke, Vincent, Andrew Senior, and Mark Z. Mao. "Improving the speed of neural networks on CPUs." NIPS Workshop, vol. 1, p. 4. 2011.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[2] A. Zhou, A. Yao, Y. Guo, L. Xu, and Y. Chen. Incremental network quantization: Towards lossless cnns with low precision weights. arXiv,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1" type="ftr"/>
          </p:nvPr>
        </p:nvSpPr>
        <p:spPr>
          <a:xfrm>
            <a:off x="323850" y="6481775"/>
            <a:ext cx="3371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Binarization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23850" y="1773250"/>
            <a:ext cx="43950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1-bit precision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Speed increase due to less complex calculations and less space in memory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Binaryconnect [3]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Binarized in FP and BP, Same precision in weight update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XNOR-Net [4]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Binarized weights and operations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High loss of accuracy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Over 30x latency and memory usage reduction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5293675" y="5113725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1. Binary networks [5]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85650" y="579450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[3]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M. Courbariaux, Y. Bengio, and J.-P. David, “Binaryconnect: Training deep neural networks with binary weights during propagations,” NIPS,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[4]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M. Rastegari, V. Ordonez, J. Redmon, and A. Farhadi, “Xnor-net: Imagenet classification using binary convolutional neural networks,” ECCV, 2016.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[5]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https://ai.intel.com/accelerating-neural-networks-binary-arithmetic/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4718850" y="2536038"/>
            <a:ext cx="4341000" cy="2651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Figure 1 (available at [5])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Pruning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23850" y="1773250"/>
            <a:ext cx="46032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Removal of redundant connections or neurons from the network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Connections with low weight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Neurons or filters with low impact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Learning weights and connections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6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Train connections =&gt; Prune =&gt; Retrain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Deep Compression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4"/>
              </a:rPr>
              <a:t>7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Pruning + Quantization + Huffman coding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Minimal loss of accuracy, up to 35x compression in model size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1" name="Shape 121"/>
          <p:cNvSpPr txBox="1"/>
          <p:nvPr/>
        </p:nvSpPr>
        <p:spPr>
          <a:xfrm>
            <a:off x="5468913" y="4211350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2. Pruning neurons or connections [8]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85650" y="5800175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[6] S. Han, J. Pool, J. Tran, andW. Dally. Learning both weights and connections for efficient neural network. NIPS,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[7] S. Han, H. Mao, and W. J. Dally. Deep compression: Compressing deep neural networks with pruning, trained quantization and huffman coding. arXiv,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[8] https://www.oreilly.com/ideas/compressed-representations-in-the-age-of-big-data 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4997175" y="1985950"/>
            <a:ext cx="3848100" cy="2225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Figure 1 (</a:t>
            </a:r>
            <a:r>
              <a:rPr lang="en"/>
              <a:t>available at [8])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0" name="Shape 130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Pruning and Parameter sharing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23850" y="1773250"/>
            <a:ext cx="63012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Pruning filters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9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Whole filters with connecting feature maps are pruned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4.5x speed up with minimal loss of accuracy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HashedNets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4"/>
              </a:rPr>
              <a:t>10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Parameter sharing approach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Low-cost hash functions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Weights grouped in hash buckets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Accuracy increase with 8x memory usage reduction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85650" y="5741350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[9] H. Li, A. Kadav, I. Durdanovic, H. Samet, and H. P. Graf. Pruning filters for efficient convnets. arXiv, 2016.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[10] W. Chen, J. Wilson, S. Tyree, K. Weinberger, and Y. Chen. Compressing neural networks with the hashing trick. ICML, 2015.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9" name="Shape 139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Factorization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23850" y="1773250"/>
            <a:ext cx="8340300" cy="1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Low Rank Expansion [</a:t>
            </a:r>
            <a:r>
              <a:rPr b="0" i="0" lang="en" sz="1800" u="sng" cap="none" strike="noStrike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11</a:t>
            </a:r>
            <a:r>
              <a:rPr b="0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]</a:t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Basis filter set =&gt; Basis feature maps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Final feature map = linear combination of basis feature maps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Rank-1 basis filter =&gt; decomposed into a sequence of horizontal and vertical filters 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~2.4x speedup, no performance drop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3041700" y="5534000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3. Filter decomposition [11]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85650" y="5781413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[11]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M. Jaderberg, A. Vedaldi, and A. Zisserman, “Speeding up Convolutional Neural Networks with Low Rank Expansions,” BMVC, 2014.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[12]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G. Howard et al., “Mobilenets: Efficient convolutional neural networks for mobile vision applications,”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[13]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X. Zhang, X. Zhou, M. Lin, and J. Sun, “Shufflenet: An extremely efficient convolutional neural network for mobile devices,” arXiv,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2572725" y="3545650"/>
            <a:ext cx="3845400" cy="19884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Figure 1 (</a:t>
            </a:r>
            <a:r>
              <a:rPr lang="en"/>
              <a:t>available at [</a:t>
            </a:r>
            <a:r>
              <a:rPr lang="en" u="sng">
                <a:solidFill>
                  <a:schemeClr val="hlink"/>
                </a:solidFill>
                <a:hlinkClick r:id="rId4"/>
              </a:rPr>
              <a:t>11</a:t>
            </a:r>
            <a:r>
              <a:rPr lang="en"/>
              <a:t>])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1962" y="3853901"/>
            <a:ext cx="2306724" cy="810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9800" y="3853350"/>
            <a:ext cx="2306735" cy="81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2623" y="3917445"/>
            <a:ext cx="2366850" cy="81149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3" name="Shape 153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Factorization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23850" y="1773250"/>
            <a:ext cx="6509100" cy="18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MobileNets [12]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Depthwise Separable Convolution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Pointwise + Depthwise convolution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70.2% accuracy on ImageNet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~7x less parameters and FLOPs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2430250" y="4931138"/>
            <a:ext cx="35691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4. Depthwise convolution vs. Standard convolution [12]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890171" y="4728784"/>
            <a:ext cx="1670218" cy="946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145415" lvl="0" marL="0" marR="17462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(a)  Standard Convolution Filters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3670270" y="4577684"/>
            <a:ext cx="1638449" cy="19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17462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(b)  Depthwise Convolutional Filters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/>
          <p:nvPr/>
        </p:nvSpPr>
        <p:spPr>
          <a:xfrm>
            <a:off x="6081958" y="4578621"/>
            <a:ext cx="2674601" cy="310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174625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(c)  1x1 Convolutional Filters called Pointwise Convolution in the context of Depthwise Separable Convolution</a:t>
            </a:r>
            <a:endParaRPr b="0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85650" y="5781413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[11]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M. Jaderberg, A. Vedaldi, and A. Zisserman, “Speeding up Convolutional Neural Networks with Low Rank Expansions,” BMVC, 2014.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[12]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G. Howard et al., “Mobilenets: Efficient convolutional neural networks for mobile vision applications,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[13]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X. Zhang, X. Zhou, M. Lin, and J. Sun, “Shufflenet: An extremely efficient convolutional neural network for mobile devices,” arXiv,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1" type="ftr"/>
          </p:nvPr>
        </p:nvSpPr>
        <p:spPr>
          <a:xfrm>
            <a:off x="323850" y="6481763"/>
            <a:ext cx="6264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Neural Network Compression – Azade Farshad</a:t>
            </a:r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5" name="Shape 165"/>
          <p:cNvSpPr txBox="1"/>
          <p:nvPr>
            <p:ph idx="12" type="sldNum"/>
          </p:nvPr>
        </p:nvSpPr>
        <p:spPr>
          <a:xfrm>
            <a:off x="8243888" y="6481763"/>
            <a:ext cx="5763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79C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b="0" i="0" sz="1200" u="none" cap="none" strike="noStrike">
              <a:solidFill>
                <a:srgbClr val="0079C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6" name="Shape 166"/>
          <p:cNvSpPr txBox="1"/>
          <p:nvPr>
            <p:ph type="title"/>
          </p:nvPr>
        </p:nvSpPr>
        <p:spPr>
          <a:xfrm>
            <a:off x="323850" y="908050"/>
            <a:ext cx="84963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mbria"/>
              <a:buNone/>
            </a:pPr>
            <a:r>
              <a:rPr b="1" i="0" lang="en" sz="24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Network Compression - Factorization</a:t>
            </a:r>
            <a:endParaRPr b="1" i="0" sz="24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23850" y="1773250"/>
            <a:ext cx="50943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999999"/>
              </a:buClr>
              <a:buSzPts val="1800"/>
              <a:buFont typeface="Helvetica Neue"/>
              <a:buChar char="•"/>
            </a:pPr>
            <a:r>
              <a:rPr b="0" i="0" lang="en" sz="18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MobileNets [12]</a:t>
            </a:r>
            <a:endParaRPr b="0" i="0" sz="18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Depthwise Separable Convolution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Pointwise + Depthwise convolution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70.2% accuracy on ImageNet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999999"/>
                </a:solidFill>
                <a:latin typeface="Cambria"/>
                <a:ea typeface="Cambria"/>
                <a:cs typeface="Cambria"/>
                <a:sym typeface="Cambria"/>
              </a:rPr>
              <a:t>~7x less parameters and FLOPs</a:t>
            </a:r>
            <a:endParaRPr b="0" i="0" sz="1600" u="none" cap="none" strike="noStrike">
              <a:solidFill>
                <a:srgbClr val="999999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Helvetica Neue"/>
              <a:buChar char="•"/>
            </a:pPr>
            <a:r>
              <a:rPr b="1" i="0" lang="en" sz="18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ShuffleNet [13]</a:t>
            </a:r>
            <a:endParaRPr b="1" i="0" sz="18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Pointwise group convolutions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Channel shuffle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Outperforms MobileNets by 7.2%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85750" lvl="1" marL="7429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Cambria"/>
              <a:buChar char="–"/>
            </a:pPr>
            <a:r>
              <a:rPr b="0" i="0" lang="en" sz="16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13x speed up while maintaining the accuracy of AlexNet</a:t>
            </a:r>
            <a:endParaRPr b="0" i="0" sz="1600" u="none" cap="none" strike="noStrike">
              <a:solidFill>
                <a:srgbClr val="33333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5673650" y="4892000"/>
            <a:ext cx="2904600" cy="1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Figure 5. ShuffleNet unit [13]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85650" y="5781413"/>
            <a:ext cx="89727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[11]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M. Jaderberg, A. Vedaldi, and A. Zisserman, “Speeding up Convolutional Neural Networks with Low Rank Expansions,” BMVC, 2014.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[12]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A. G. Howard et al., “Mobilenets: Efficient convolutional neural networks for mobile vision applications,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[13] </a:t>
            </a:r>
            <a:r>
              <a:rPr b="0" i="0" lang="en" sz="1000" u="none" cap="none" strike="noStrike">
                <a:solidFill>
                  <a:srgbClr val="333333"/>
                </a:solidFill>
                <a:latin typeface="Cambria"/>
                <a:ea typeface="Cambria"/>
                <a:cs typeface="Cambria"/>
                <a:sym typeface="Cambria"/>
              </a:rPr>
              <a:t>X. Zhang, X. Zhou, M. Lin, and J. Sun, “Shufflenet: An extremely efficient convolutional neural network for mobile devices,” arXiv, 2017.</a:t>
            </a:r>
            <a:endParaRPr b="0" i="0" sz="10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5714000" y="1773250"/>
            <a:ext cx="2823900" cy="3013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Figure 2 (</a:t>
            </a:r>
            <a:r>
              <a:rPr lang="en"/>
              <a:t>available at [</a:t>
            </a:r>
            <a:r>
              <a:rPr lang="en" u="sng">
                <a:solidFill>
                  <a:schemeClr val="hlink"/>
                </a:solidFill>
                <a:hlinkClick r:id="rId3"/>
              </a:rPr>
              <a:t>13</a:t>
            </a:r>
            <a:r>
              <a:rPr lang="en"/>
              <a:t>])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