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bookmarkIdSeed="2">
  <p:sldMasterIdLst>
    <p:sldMasterId id="2147483648" r:id="rId1"/>
  </p:sldMasterIdLst>
  <p:notesMasterIdLst>
    <p:notesMasterId r:id="rId11"/>
  </p:notesMasterIdLst>
  <p:handoutMasterIdLst>
    <p:handoutMasterId r:id="rId12"/>
  </p:handoutMasterIdLst>
  <p:sldIdLst>
    <p:sldId id="256" r:id="rId2"/>
    <p:sldId id="259" r:id="rId3"/>
    <p:sldId id="267" r:id="rId4"/>
    <p:sldId id="268" r:id="rId5"/>
    <p:sldId id="264" r:id="rId6"/>
    <p:sldId id="269" r:id="rId7"/>
    <p:sldId id="270" r:id="rId8"/>
    <p:sldId id="265" r:id="rId9"/>
    <p:sldId id="266" r:id="rId10"/>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1" autoAdjust="0"/>
  </p:normalViewPr>
  <p:slideViewPr>
    <p:cSldViewPr>
      <p:cViewPr varScale="1">
        <p:scale>
          <a:sx n="90" d="100"/>
          <a:sy n="90" d="100"/>
        </p:scale>
        <p:origin x="-990" y="-114"/>
      </p:cViewPr>
      <p:guideLst>
        <p:guide orient="horz" pos="2568"/>
        <p:guide orient="horz" pos="3929"/>
        <p:guide orient="horz" pos="1207"/>
        <p:guide orient="horz" pos="572"/>
        <p:guide orient="horz" pos="1117"/>
        <p:guide pos="2880"/>
        <p:guide pos="204"/>
        <p:guide pos="5556"/>
      </p:guideLst>
    </p:cSldViewPr>
  </p:slideViewPr>
  <p:notesTextViewPr>
    <p:cViewPr>
      <p:scale>
        <a:sx n="100" d="100"/>
        <a:sy n="100" d="100"/>
      </p:scale>
      <p:origin x="0" y="0"/>
    </p:cViewPr>
  </p:notesTextViewPr>
  <p:notesViewPr>
    <p:cSldViewPr>
      <p:cViewPr varScale="1">
        <p:scale>
          <a:sx n="85" d="100"/>
          <a:sy n="85" d="100"/>
        </p:scale>
        <p:origin x="-310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82289E6-F252-477E-AF2C-93FA2C125F6F}" type="slidenum">
              <a:rPr lang="de-DE"/>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3B3E8C0-7B73-4E0A-BC22-88B120A5D493}" type="slidenum">
              <a:rPr lang="de-DE"/>
              <a:pPr/>
              <a:t>‹#›</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B3E8C0-7B73-4E0A-BC22-88B120A5D493}" type="slidenum">
              <a:rPr lang="de-DE" smtClean="0"/>
              <a:pPr/>
              <a:t>2</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22" name="Picture 9" descr="master bg.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34" name="Rectangle 14"/>
          <p:cNvSpPr>
            <a:spLocks noGrp="1" noChangeArrowheads="1"/>
          </p:cNvSpPr>
          <p:nvPr>
            <p:ph type="ctrTitle"/>
          </p:nvPr>
        </p:nvSpPr>
        <p:spPr>
          <a:xfrm>
            <a:off x="323850" y="1916113"/>
            <a:ext cx="8496300" cy="1206500"/>
          </a:xfrm>
        </p:spPr>
        <p:txBody>
          <a:bodyPr anchor="ctr"/>
          <a:lstStyle>
            <a:lvl1pPr algn="ctr">
              <a:defRPr sz="3200"/>
            </a:lvl1pPr>
          </a:lstStyle>
          <a:p>
            <a:r>
              <a:rPr lang="en-US" smtClean="0"/>
              <a:t>Click to edit Master title style</a:t>
            </a:r>
            <a:endParaRPr lang="de-DE"/>
          </a:p>
        </p:txBody>
      </p:sp>
      <p:sp>
        <p:nvSpPr>
          <p:cNvPr id="5135" name="Rectangle 15"/>
          <p:cNvSpPr>
            <a:spLocks noGrp="1" noChangeArrowheads="1"/>
          </p:cNvSpPr>
          <p:nvPr>
            <p:ph type="subTitle" idx="1"/>
          </p:nvPr>
        </p:nvSpPr>
        <p:spPr>
          <a:xfrm>
            <a:off x="323850" y="3429000"/>
            <a:ext cx="8496300" cy="2159000"/>
          </a:xfrm>
        </p:spPr>
        <p:txBody>
          <a:bodyPr/>
          <a:lstStyle>
            <a:lvl1pPr marL="0" indent="0" algn="ctr">
              <a:buFontTx/>
              <a:buNone/>
              <a:defRPr/>
            </a:lvl1pPr>
          </a:lstStyle>
          <a:p>
            <a:r>
              <a:rPr lang="en-US" smtClean="0"/>
              <a:t>Click to edit Master subtitle style</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606715-7BAD-4D9F-8BAF-F108B9F9532C}" type="datetime1">
              <a:rPr lang="de-DE" smtClean="0"/>
              <a:pPr>
                <a:defRPr/>
              </a:pPr>
              <a:t>08.12.2011</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3CFC4C98-ADB1-44EE-95EE-88147F4E3187}" type="slidenum">
              <a:rPr lang="de-DE"/>
              <a:pPr>
                <a:defRPr/>
              </a:pPr>
              <a:t>‹#›</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292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908050"/>
            <a:ext cx="6219825" cy="53292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DFE997-CB2B-43C1-A5B9-219C25D746BC}" type="datetime1">
              <a:rPr lang="de-DE" smtClean="0"/>
              <a:pPr>
                <a:defRPr/>
              </a:pPr>
              <a:t>08.12.2011</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FE359651-6DC7-4BD5-9077-25F344F343B6}" type="slidenum">
              <a:rPr lang="de-DE"/>
              <a:pPr>
                <a:defRPr/>
              </a:pPr>
              <a:t>‹#›</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088F38-FE38-45CC-8222-E99B684A2BFF}" type="datetime1">
              <a:rPr lang="de-DE" smtClean="0"/>
              <a:pPr>
                <a:defRPr/>
              </a:pPr>
              <a:t>08.12.2011</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25D55F15-417C-4937-AC87-E2A790F53A89}" type="slidenum">
              <a:rPr lang="de-DE"/>
              <a:pPr>
                <a:defRPr/>
              </a:pPr>
              <a:t>‹#›</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4AFE1CD-4454-434C-9B5C-49CD77F11302}" type="datetime1">
              <a:rPr lang="de-DE" smtClean="0"/>
              <a:pPr>
                <a:defRPr/>
              </a:pPr>
              <a:t>08.12.2011</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52EA69AB-10AC-47B2-801B-976B09B4E757}" type="slidenum">
              <a:rPr lang="de-DE"/>
              <a:pPr>
                <a:defRPr/>
              </a:pPr>
              <a:t>‹#›</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916113"/>
            <a:ext cx="417195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17195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2963E5D-8087-45AF-8445-007D0FC2438B}" type="datetime1">
              <a:rPr lang="de-DE" smtClean="0"/>
              <a:pPr>
                <a:defRPr/>
              </a:pPr>
              <a:t>08.12.2011</a:t>
            </a:fld>
            <a:endParaRPr lang="de-DE" dirty="0"/>
          </a:p>
        </p:txBody>
      </p:sp>
      <p:sp>
        <p:nvSpPr>
          <p:cNvPr id="6" name="Footer Placeholder 5"/>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7" name="Slide Number Placeholder 6"/>
          <p:cNvSpPr>
            <a:spLocks noGrp="1"/>
          </p:cNvSpPr>
          <p:nvPr>
            <p:ph type="sldNum" sz="quarter" idx="12"/>
          </p:nvPr>
        </p:nvSpPr>
        <p:spPr/>
        <p:txBody>
          <a:bodyPr/>
          <a:lstStyle>
            <a:lvl1pPr>
              <a:defRPr smtClean="0"/>
            </a:lvl1pPr>
          </a:lstStyle>
          <a:p>
            <a:pPr>
              <a:defRPr/>
            </a:pPr>
            <a:fld id="{7E3FE86D-4AB3-4C16-8E8C-5E41DEF65DD7}" type="slidenum">
              <a:rPr lang="de-DE"/>
              <a:pPr>
                <a:defRPr/>
              </a:pPr>
              <a:t>‹#›</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D1A36CBA-E5AF-41EC-8A91-B977371B7BDC}" type="datetime1">
              <a:rPr lang="de-DE" smtClean="0"/>
              <a:pPr>
                <a:defRPr/>
              </a:pPr>
              <a:t>08.12.2011</a:t>
            </a:fld>
            <a:endParaRPr lang="de-DE" dirty="0"/>
          </a:p>
        </p:txBody>
      </p:sp>
      <p:sp>
        <p:nvSpPr>
          <p:cNvPr id="8" name="Footer Placeholder 7"/>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9" name="Slide Number Placeholder 8"/>
          <p:cNvSpPr>
            <a:spLocks noGrp="1"/>
          </p:cNvSpPr>
          <p:nvPr>
            <p:ph type="sldNum" sz="quarter" idx="12"/>
          </p:nvPr>
        </p:nvSpPr>
        <p:spPr/>
        <p:txBody>
          <a:bodyPr/>
          <a:lstStyle>
            <a:lvl1pPr>
              <a:defRPr smtClean="0"/>
            </a:lvl1pPr>
          </a:lstStyle>
          <a:p>
            <a:pPr>
              <a:defRPr/>
            </a:pPr>
            <a:fld id="{47824827-AB87-4419-81D3-62378FEDC740}" type="slidenum">
              <a:rPr lang="de-DE"/>
              <a:pPr>
                <a:defRPr/>
              </a:pPr>
              <a:t>‹#›</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5EA495-9949-4E85-884E-B0092A91419D}" type="datetime1">
              <a:rPr lang="de-DE" smtClean="0"/>
              <a:pPr>
                <a:defRPr/>
              </a:pPr>
              <a:t>08.12.2011</a:t>
            </a:fld>
            <a:endParaRPr lang="de-DE" dirty="0"/>
          </a:p>
        </p:txBody>
      </p:sp>
      <p:sp>
        <p:nvSpPr>
          <p:cNvPr id="4" name="Footer Placeholder 3"/>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5" name="Slide Number Placeholder 4"/>
          <p:cNvSpPr>
            <a:spLocks noGrp="1"/>
          </p:cNvSpPr>
          <p:nvPr>
            <p:ph type="sldNum" sz="quarter" idx="12"/>
          </p:nvPr>
        </p:nvSpPr>
        <p:spPr/>
        <p:txBody>
          <a:bodyPr/>
          <a:lstStyle>
            <a:lvl1pPr>
              <a:defRPr smtClean="0"/>
            </a:lvl1pPr>
          </a:lstStyle>
          <a:p>
            <a:pPr>
              <a:defRPr/>
            </a:pPr>
            <a:fld id="{A30B940D-1214-4964-9744-72AA00E3A321}" type="slidenum">
              <a:rPr lang="de-DE"/>
              <a:pPr>
                <a:defRPr/>
              </a:pPr>
              <a:t>‹#›</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DF8B22A-FC9F-4823-B654-6F620D17C9CF}" type="datetime1">
              <a:rPr lang="de-DE" smtClean="0"/>
              <a:pPr>
                <a:defRPr/>
              </a:pPr>
              <a:t>08.12.2011</a:t>
            </a:fld>
            <a:endParaRPr lang="de-DE" dirty="0"/>
          </a:p>
        </p:txBody>
      </p:sp>
      <p:sp>
        <p:nvSpPr>
          <p:cNvPr id="3" name="Footer Placeholder 2"/>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4" name="Slide Number Placeholder 3"/>
          <p:cNvSpPr>
            <a:spLocks noGrp="1"/>
          </p:cNvSpPr>
          <p:nvPr>
            <p:ph type="sldNum" sz="quarter" idx="12"/>
          </p:nvPr>
        </p:nvSpPr>
        <p:spPr/>
        <p:txBody>
          <a:bodyPr/>
          <a:lstStyle>
            <a:lvl1pPr>
              <a:defRPr smtClean="0"/>
            </a:lvl1pPr>
          </a:lstStyle>
          <a:p>
            <a:pPr>
              <a:defRPr/>
            </a:pPr>
            <a:fld id="{B7179FC4-7033-43EF-8DDD-6ACCF158B7EB}" type="slidenum">
              <a:rPr lang="de-DE"/>
              <a:pPr>
                <a:defRPr/>
              </a:pPr>
              <a:t>‹#›</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39A5EBB8-E464-47DD-A199-AF43A557937D}" type="datetime1">
              <a:rPr lang="de-DE" smtClean="0"/>
              <a:pPr>
                <a:defRPr/>
              </a:pPr>
              <a:t>08.12.2011</a:t>
            </a:fld>
            <a:endParaRPr lang="de-DE" dirty="0"/>
          </a:p>
        </p:txBody>
      </p:sp>
      <p:sp>
        <p:nvSpPr>
          <p:cNvPr id="6" name="Footer Placeholder 5"/>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7" name="Slide Number Placeholder 6"/>
          <p:cNvSpPr>
            <a:spLocks noGrp="1"/>
          </p:cNvSpPr>
          <p:nvPr>
            <p:ph type="sldNum" sz="quarter" idx="12"/>
          </p:nvPr>
        </p:nvSpPr>
        <p:spPr/>
        <p:txBody>
          <a:bodyPr/>
          <a:lstStyle>
            <a:lvl1pPr>
              <a:defRPr smtClean="0"/>
            </a:lvl1pPr>
          </a:lstStyle>
          <a:p>
            <a:pPr>
              <a:defRPr/>
            </a:pPr>
            <a:fld id="{A207F61E-96AD-401E-B2A0-25841A29C3CC}" type="slidenum">
              <a:rPr lang="de-DE"/>
              <a:pPr>
                <a:defRPr/>
              </a:pPr>
              <a:t>‹#›</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7150220A-5D9C-4805-A2B7-F60BF398A6F7}" type="datetime1">
              <a:rPr lang="de-DE" smtClean="0"/>
              <a:pPr>
                <a:defRPr/>
              </a:pPr>
              <a:t>08.12.2011</a:t>
            </a:fld>
            <a:endParaRPr lang="de-DE" dirty="0"/>
          </a:p>
        </p:txBody>
      </p:sp>
      <p:sp>
        <p:nvSpPr>
          <p:cNvPr id="6" name="Footer Placeholder 5"/>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7" name="Slide Number Placeholder 6"/>
          <p:cNvSpPr>
            <a:spLocks noGrp="1"/>
          </p:cNvSpPr>
          <p:nvPr>
            <p:ph type="sldNum" sz="quarter" idx="12"/>
          </p:nvPr>
        </p:nvSpPr>
        <p:spPr/>
        <p:txBody>
          <a:bodyPr/>
          <a:lstStyle>
            <a:lvl1pPr>
              <a:defRPr smtClean="0"/>
            </a:lvl1pPr>
          </a:lstStyle>
          <a:p>
            <a:pPr>
              <a:defRPr/>
            </a:pPr>
            <a:fld id="{3D152C28-E9FC-435E-8753-486BE10767E5}" type="slidenum">
              <a:rPr lang="de-DE"/>
              <a:pPr>
                <a:defRPr/>
              </a:pPr>
              <a:t>‹#›</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9" descr="master bg.png"/>
          <p:cNvPicPr>
            <a:picLocks noChangeAspect="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32" name="Rectangle 8"/>
          <p:cNvSpPr>
            <a:spLocks noGrp="1" noChangeArrowheads="1"/>
          </p:cNvSpPr>
          <p:nvPr>
            <p:ph type="title"/>
          </p:nvPr>
        </p:nvSpPr>
        <p:spPr bwMode="auto">
          <a:xfrm>
            <a:off x="323850" y="908050"/>
            <a:ext cx="8496300" cy="865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Mastertitelformat bearbeiten</a:t>
            </a:r>
          </a:p>
        </p:txBody>
      </p:sp>
      <p:sp>
        <p:nvSpPr>
          <p:cNvPr id="1033" name="Rectangle 9"/>
          <p:cNvSpPr>
            <a:spLocks noGrp="1" noChangeArrowheads="1"/>
          </p:cNvSpPr>
          <p:nvPr>
            <p:ph type="body" idx="1"/>
          </p:nvPr>
        </p:nvSpPr>
        <p:spPr bwMode="auto">
          <a:xfrm>
            <a:off x="323850" y="1916113"/>
            <a:ext cx="8496300" cy="4321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8" name="Rectangle 4"/>
          <p:cNvSpPr>
            <a:spLocks noGrp="1" noChangeArrowheads="1"/>
          </p:cNvSpPr>
          <p:nvPr>
            <p:ph type="dt" sz="half" idx="2"/>
          </p:nvPr>
        </p:nvSpPr>
        <p:spPr bwMode="auto">
          <a:xfrm>
            <a:off x="6732588" y="6481763"/>
            <a:ext cx="1368425" cy="3048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eaLnBrk="0" hangingPunct="0">
              <a:defRPr sz="1200" smtClean="0">
                <a:solidFill>
                  <a:srgbClr val="0079C1"/>
                </a:solidFill>
                <a:latin typeface="+mn-lt"/>
              </a:defRPr>
            </a:lvl1pPr>
          </a:lstStyle>
          <a:p>
            <a:pPr>
              <a:defRPr/>
            </a:pPr>
            <a:fld id="{7A97C00D-0001-4086-9732-B0E924B368BD}" type="datetime1">
              <a:rPr lang="de-DE" smtClean="0"/>
              <a:pPr>
                <a:defRPr/>
              </a:pPr>
              <a:t>08.12.2011</a:t>
            </a:fld>
            <a:endParaRPr lang="de-DE" dirty="0"/>
          </a:p>
        </p:txBody>
      </p:sp>
      <p:sp>
        <p:nvSpPr>
          <p:cNvPr id="9" name="Rectangle 5"/>
          <p:cNvSpPr>
            <a:spLocks noGrp="1" noChangeArrowheads="1"/>
          </p:cNvSpPr>
          <p:nvPr>
            <p:ph type="ftr" sz="quarter" idx="3"/>
          </p:nvPr>
        </p:nvSpPr>
        <p:spPr bwMode="auto">
          <a:xfrm>
            <a:off x="323850" y="6481763"/>
            <a:ext cx="6264275" cy="3048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eaLnBrk="0" hangingPunct="0">
              <a:defRPr sz="1200">
                <a:solidFill>
                  <a:srgbClr val="0079C1"/>
                </a:solidFill>
                <a:latin typeface="+mn-lt"/>
              </a:defRPr>
            </a:lvl1pPr>
          </a:lstStyle>
          <a:p>
            <a:r>
              <a:rPr lang="en-US" smtClean="0"/>
              <a:t>Lab Course / Praktikum: Project Management and Software Development for Medical Applications</a:t>
            </a:r>
            <a:endParaRPr lang="de-DE"/>
          </a:p>
        </p:txBody>
      </p:sp>
      <p:sp>
        <p:nvSpPr>
          <p:cNvPr id="10" name="Rectangle 6"/>
          <p:cNvSpPr>
            <a:spLocks noGrp="1" noChangeArrowheads="1"/>
          </p:cNvSpPr>
          <p:nvPr>
            <p:ph type="sldNum" sz="quarter" idx="4"/>
          </p:nvPr>
        </p:nvSpPr>
        <p:spPr bwMode="auto">
          <a:xfrm>
            <a:off x="8243888" y="6481763"/>
            <a:ext cx="576262" cy="3048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algn="r" eaLnBrk="0" hangingPunct="0">
              <a:defRPr sz="1200">
                <a:solidFill>
                  <a:srgbClr val="0079C1"/>
                </a:solidFill>
                <a:latin typeface="+mn-lt"/>
              </a:defRPr>
            </a:lvl1pPr>
          </a:lstStyle>
          <a:p>
            <a:pPr>
              <a:defRPr/>
            </a:pPr>
            <a:fld id="{ABAF9ECA-2CAF-4C95-BE18-928C862E4A07}" type="slidenum">
              <a:rPr lang="de-DE"/>
              <a:pPr>
                <a:defRPr/>
              </a:pPr>
              <a:t>‹#›</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fontAlgn="base" hangingPunct="1">
        <a:spcBef>
          <a:spcPct val="0"/>
        </a:spcBef>
        <a:spcAft>
          <a:spcPct val="0"/>
        </a:spcAft>
        <a:defRPr sz="2400" b="1">
          <a:solidFill>
            <a:srgbClr val="333333"/>
          </a:solidFill>
          <a:latin typeface="+mj-lt"/>
          <a:ea typeface="+mj-ea"/>
          <a:cs typeface="+mj-cs"/>
        </a:defRPr>
      </a:lvl1pPr>
      <a:lvl2pPr algn="l" rtl="0" eaLnBrk="1" fontAlgn="base" hangingPunct="1">
        <a:spcBef>
          <a:spcPct val="0"/>
        </a:spcBef>
        <a:spcAft>
          <a:spcPct val="0"/>
        </a:spcAft>
        <a:defRPr sz="2400" b="1">
          <a:solidFill>
            <a:srgbClr val="333333"/>
          </a:solidFill>
          <a:latin typeface="TUM Neue Helvetica 55 Regular" pitchFamily="34" charset="0"/>
        </a:defRPr>
      </a:lvl2pPr>
      <a:lvl3pPr algn="l" rtl="0" eaLnBrk="1" fontAlgn="base" hangingPunct="1">
        <a:spcBef>
          <a:spcPct val="0"/>
        </a:spcBef>
        <a:spcAft>
          <a:spcPct val="0"/>
        </a:spcAft>
        <a:defRPr sz="2400" b="1">
          <a:solidFill>
            <a:srgbClr val="333333"/>
          </a:solidFill>
          <a:latin typeface="TUM Neue Helvetica 55 Regular" pitchFamily="34" charset="0"/>
        </a:defRPr>
      </a:lvl3pPr>
      <a:lvl4pPr algn="l" rtl="0" eaLnBrk="1" fontAlgn="base" hangingPunct="1">
        <a:spcBef>
          <a:spcPct val="0"/>
        </a:spcBef>
        <a:spcAft>
          <a:spcPct val="0"/>
        </a:spcAft>
        <a:defRPr sz="2400" b="1">
          <a:solidFill>
            <a:srgbClr val="333333"/>
          </a:solidFill>
          <a:latin typeface="TUM Neue Helvetica 55 Regular" pitchFamily="34" charset="0"/>
        </a:defRPr>
      </a:lvl4pPr>
      <a:lvl5pPr algn="l" rtl="0" eaLnBrk="1" fontAlgn="base" hangingPunct="1">
        <a:spcBef>
          <a:spcPct val="0"/>
        </a:spcBef>
        <a:spcAft>
          <a:spcPct val="0"/>
        </a:spcAft>
        <a:defRPr sz="2400" b="1">
          <a:solidFill>
            <a:srgbClr val="333333"/>
          </a:solidFill>
          <a:latin typeface="TUM Neue Helvetica 55 Regular" pitchFamily="34" charset="0"/>
        </a:defRPr>
      </a:lvl5pPr>
      <a:lvl6pPr marL="457200" algn="l" rtl="0" eaLnBrk="1" fontAlgn="base" hangingPunct="1">
        <a:spcBef>
          <a:spcPct val="0"/>
        </a:spcBef>
        <a:spcAft>
          <a:spcPct val="0"/>
        </a:spcAft>
        <a:defRPr sz="2400" b="1">
          <a:solidFill>
            <a:srgbClr val="333333"/>
          </a:solidFill>
          <a:latin typeface="TUM Neue Helvetica 55 Regular" pitchFamily="34" charset="0"/>
        </a:defRPr>
      </a:lvl6pPr>
      <a:lvl7pPr marL="914400" algn="l" rtl="0" eaLnBrk="1" fontAlgn="base" hangingPunct="1">
        <a:spcBef>
          <a:spcPct val="0"/>
        </a:spcBef>
        <a:spcAft>
          <a:spcPct val="0"/>
        </a:spcAft>
        <a:defRPr sz="2400" b="1">
          <a:solidFill>
            <a:srgbClr val="333333"/>
          </a:solidFill>
          <a:latin typeface="TUM Neue Helvetica 55 Regular" pitchFamily="34" charset="0"/>
        </a:defRPr>
      </a:lvl7pPr>
      <a:lvl8pPr marL="1371600" algn="l" rtl="0" eaLnBrk="1" fontAlgn="base" hangingPunct="1">
        <a:spcBef>
          <a:spcPct val="0"/>
        </a:spcBef>
        <a:spcAft>
          <a:spcPct val="0"/>
        </a:spcAft>
        <a:defRPr sz="2400" b="1">
          <a:solidFill>
            <a:srgbClr val="333333"/>
          </a:solidFill>
          <a:latin typeface="TUM Neue Helvetica 55 Regular" pitchFamily="34" charset="0"/>
        </a:defRPr>
      </a:lvl8pPr>
      <a:lvl9pPr marL="1828800" algn="l" rtl="0" eaLnBrk="1" fontAlgn="base" hangingPunct="1">
        <a:spcBef>
          <a:spcPct val="0"/>
        </a:spcBef>
        <a:spcAft>
          <a:spcPct val="0"/>
        </a:spcAft>
        <a:defRPr sz="2400" b="1">
          <a:solidFill>
            <a:srgbClr val="333333"/>
          </a:solidFill>
          <a:latin typeface="TUM Neue Helvetica 55 Regular" pitchFamily="34" charset="0"/>
        </a:defRPr>
      </a:lvl9pPr>
    </p:titleStyle>
    <p:bodyStyle>
      <a:lvl1pPr marL="342900" indent="-342900" algn="l" rtl="0" eaLnBrk="1" fontAlgn="base" hangingPunct="1">
        <a:spcBef>
          <a:spcPct val="20000"/>
        </a:spcBef>
        <a:spcAft>
          <a:spcPct val="0"/>
        </a:spcAft>
        <a:buChar char="•"/>
        <a:defRPr>
          <a:solidFill>
            <a:srgbClr val="333333"/>
          </a:solidFill>
          <a:latin typeface="+mn-lt"/>
          <a:ea typeface="+mn-ea"/>
          <a:cs typeface="+mn-cs"/>
        </a:defRPr>
      </a:lvl1pPr>
      <a:lvl2pPr marL="742950" indent="-285750" algn="l" rtl="0" eaLnBrk="1" fontAlgn="base" hangingPunct="1">
        <a:spcBef>
          <a:spcPct val="20000"/>
        </a:spcBef>
        <a:spcAft>
          <a:spcPct val="0"/>
        </a:spcAft>
        <a:buChar char="–"/>
        <a:defRPr sz="1600">
          <a:solidFill>
            <a:srgbClr val="333333"/>
          </a:solidFill>
          <a:latin typeface="+mn-lt"/>
        </a:defRPr>
      </a:lvl2pPr>
      <a:lvl3pPr marL="1143000" indent="-228600" algn="l" rtl="0" eaLnBrk="1" fontAlgn="base" hangingPunct="1">
        <a:spcBef>
          <a:spcPct val="20000"/>
        </a:spcBef>
        <a:spcAft>
          <a:spcPct val="0"/>
        </a:spcAft>
        <a:buChar char="•"/>
        <a:defRPr sz="1400">
          <a:solidFill>
            <a:srgbClr val="333333"/>
          </a:solidFill>
          <a:latin typeface="+mn-lt"/>
        </a:defRPr>
      </a:lvl3pPr>
      <a:lvl4pPr marL="1600200" indent="-228600" algn="l" rtl="0" eaLnBrk="1" fontAlgn="base" hangingPunct="1">
        <a:spcBef>
          <a:spcPct val="20000"/>
        </a:spcBef>
        <a:spcAft>
          <a:spcPct val="0"/>
        </a:spcAft>
        <a:buChar char="–"/>
        <a:defRPr sz="1400">
          <a:solidFill>
            <a:srgbClr val="333333"/>
          </a:solidFill>
          <a:latin typeface="+mn-lt"/>
        </a:defRPr>
      </a:lvl4pPr>
      <a:lvl5pPr marL="2057400" indent="-228600" algn="l" rtl="0" eaLnBrk="1" fontAlgn="base" hangingPunct="1">
        <a:spcBef>
          <a:spcPct val="20000"/>
        </a:spcBef>
        <a:spcAft>
          <a:spcPct val="0"/>
        </a:spcAft>
        <a:buChar char="»"/>
        <a:defRPr sz="1400">
          <a:solidFill>
            <a:srgbClr val="333333"/>
          </a:solidFill>
          <a:latin typeface="+mn-lt"/>
        </a:defRPr>
      </a:lvl5pPr>
      <a:lvl6pPr marL="2514600" indent="-228600" algn="l" rtl="0" eaLnBrk="1" fontAlgn="base" hangingPunct="1">
        <a:spcBef>
          <a:spcPct val="20000"/>
        </a:spcBef>
        <a:spcAft>
          <a:spcPct val="0"/>
        </a:spcAft>
        <a:buChar char="»"/>
        <a:defRPr sz="1400">
          <a:solidFill>
            <a:srgbClr val="333333"/>
          </a:solidFill>
          <a:latin typeface="+mn-lt"/>
        </a:defRPr>
      </a:lvl6pPr>
      <a:lvl7pPr marL="2971800" indent="-228600" algn="l" rtl="0" eaLnBrk="1" fontAlgn="base" hangingPunct="1">
        <a:spcBef>
          <a:spcPct val="20000"/>
        </a:spcBef>
        <a:spcAft>
          <a:spcPct val="0"/>
        </a:spcAft>
        <a:buChar char="»"/>
        <a:defRPr sz="1400">
          <a:solidFill>
            <a:srgbClr val="333333"/>
          </a:solidFill>
          <a:latin typeface="+mn-lt"/>
        </a:defRPr>
      </a:lvl7pPr>
      <a:lvl8pPr marL="3429000" indent="-228600" algn="l" rtl="0" eaLnBrk="1" fontAlgn="base" hangingPunct="1">
        <a:spcBef>
          <a:spcPct val="20000"/>
        </a:spcBef>
        <a:spcAft>
          <a:spcPct val="0"/>
        </a:spcAft>
        <a:buChar char="»"/>
        <a:defRPr sz="1400">
          <a:solidFill>
            <a:srgbClr val="333333"/>
          </a:solidFill>
          <a:latin typeface="+mn-lt"/>
        </a:defRPr>
      </a:lvl8pPr>
      <a:lvl9pPr marL="3886200" indent="-228600" algn="l" rtl="0" eaLnBrk="1" fontAlgn="base" hangingPunct="1">
        <a:spcBef>
          <a:spcPct val="20000"/>
        </a:spcBef>
        <a:spcAft>
          <a:spcPct val="0"/>
        </a:spcAft>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2514600"/>
            <a:ext cx="8496300" cy="1206500"/>
          </a:xfrm>
        </p:spPr>
        <p:txBody>
          <a:bodyPr/>
          <a:lstStyle/>
          <a:p>
            <a:pPr lvl="0">
              <a:spcBef>
                <a:spcPct val="20000"/>
              </a:spcBef>
              <a:defRPr/>
            </a:pPr>
            <a:r>
              <a:rPr lang="en-US" sz="1400" b="0" dirty="0"/>
              <a:t>Lab Course / </a:t>
            </a:r>
            <a:r>
              <a:rPr lang="en-US" sz="1400" b="0" dirty="0" err="1"/>
              <a:t>Praktikum</a:t>
            </a:r>
            <a:r>
              <a:rPr lang="en-US" sz="1400" b="0" dirty="0"/>
              <a:t>: </a:t>
            </a:r>
            <a:r>
              <a:rPr lang="en-US" sz="1200" b="0" dirty="0" smtClean="0">
                <a:ea typeface="+mn-ea"/>
                <a:cs typeface="+mn-cs"/>
              </a:rPr>
              <a:t>Winter Semester 2011/2012</a:t>
            </a:r>
            <a:br>
              <a:rPr lang="en-US" sz="1200" b="0" dirty="0" smtClean="0">
                <a:ea typeface="+mn-ea"/>
                <a:cs typeface="+mn-cs"/>
              </a:rPr>
            </a:br>
            <a:r>
              <a:rPr lang="en-US" sz="1800" b="0" dirty="0" smtClean="0"/>
              <a:t>Project </a:t>
            </a:r>
            <a:r>
              <a:rPr lang="en-US" sz="1800" b="0" dirty="0"/>
              <a:t>Management and Software Development for Medical Applications</a:t>
            </a:r>
          </a:p>
        </p:txBody>
      </p:sp>
      <p:sp>
        <p:nvSpPr>
          <p:cNvPr id="13315" name="Rectangle 3"/>
          <p:cNvSpPr>
            <a:spLocks noGrp="1" noChangeArrowheads="1"/>
          </p:cNvSpPr>
          <p:nvPr>
            <p:ph type="subTitle" idx="1"/>
          </p:nvPr>
        </p:nvSpPr>
        <p:spPr>
          <a:xfrm>
            <a:off x="304800" y="4800600"/>
            <a:ext cx="8496300" cy="1371600"/>
          </a:xfrm>
        </p:spPr>
        <p:txBody>
          <a:bodyPr/>
          <a:lstStyle/>
          <a:p>
            <a:endParaRPr lang="en-US" dirty="0"/>
          </a:p>
          <a:p>
            <a:r>
              <a:rPr lang="en-US" dirty="0" smtClean="0"/>
              <a:t>Computer </a:t>
            </a:r>
            <a:r>
              <a:rPr lang="en-US" dirty="0"/>
              <a:t>Aided Medical Procedures (CAMP), </a:t>
            </a:r>
            <a:br>
              <a:rPr lang="en-US" dirty="0"/>
            </a:br>
            <a:r>
              <a:rPr lang="en-US" dirty="0" err="1"/>
              <a:t>Technische</a:t>
            </a:r>
            <a:r>
              <a:rPr lang="en-US" dirty="0"/>
              <a:t> </a:t>
            </a:r>
            <a:r>
              <a:rPr lang="en-US" dirty="0" err="1"/>
              <a:t>Universität</a:t>
            </a:r>
            <a:r>
              <a:rPr lang="en-US" dirty="0"/>
              <a:t> </a:t>
            </a:r>
            <a:r>
              <a:rPr lang="en-US" dirty="0" err="1"/>
              <a:t>München</a:t>
            </a:r>
            <a:r>
              <a:rPr lang="en-US" dirty="0"/>
              <a:t>, Germany</a:t>
            </a:r>
          </a:p>
          <a:p>
            <a:endParaRPr lang="en-US" dirty="0"/>
          </a:p>
        </p:txBody>
      </p:sp>
      <p:sp>
        <p:nvSpPr>
          <p:cNvPr id="4" name="Rectangle 2"/>
          <p:cNvSpPr txBox="1">
            <a:spLocks noChangeArrowheads="1"/>
          </p:cNvSpPr>
          <p:nvPr/>
        </p:nvSpPr>
        <p:spPr bwMode="auto">
          <a:xfrm>
            <a:off x="304800" y="1371600"/>
            <a:ext cx="8496300" cy="1206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rgbClr val="00B0F0"/>
                </a:solidFill>
                <a:effectLst/>
                <a:uLnTx/>
                <a:uFillTx/>
                <a:latin typeface="+mj-lt"/>
                <a:ea typeface="+mj-ea"/>
                <a:cs typeface="+mj-cs"/>
              </a:rPr>
              <a:t>You Project Title Here</a:t>
            </a:r>
            <a:endParaRPr kumimoji="0" lang="en-US" sz="3200" b="0" i="0" u="none" strike="noStrike" kern="0" cap="none" spc="0" normalizeH="0" baseline="0" noProof="0" dirty="0">
              <a:ln>
                <a:noFill/>
              </a:ln>
              <a:solidFill>
                <a:srgbClr val="00B0F0"/>
              </a:solidFill>
              <a:effectLst/>
              <a:uLnTx/>
              <a:uFillTx/>
              <a:latin typeface="+mj-lt"/>
              <a:ea typeface="+mj-ea"/>
              <a:cs typeface="+mj-cs"/>
            </a:endParaRPr>
          </a:p>
        </p:txBody>
      </p:sp>
      <p:sp>
        <p:nvSpPr>
          <p:cNvPr id="5" name="Rectangle 3"/>
          <p:cNvSpPr txBox="1">
            <a:spLocks noChangeArrowheads="1"/>
          </p:cNvSpPr>
          <p:nvPr/>
        </p:nvSpPr>
        <p:spPr bwMode="auto">
          <a:xfrm>
            <a:off x="304800" y="3810000"/>
            <a:ext cx="84963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rgbClr val="00B0F0"/>
                </a:solidFill>
                <a:effectLst/>
                <a:uLnTx/>
                <a:uFillTx/>
                <a:latin typeface="+mn-lt"/>
                <a:ea typeface="+mn-ea"/>
                <a:cs typeface="+mn-cs"/>
              </a:rPr>
              <a:t>Your name goes here</a:t>
            </a:r>
            <a:endParaRPr kumimoji="0" lang="en-US" sz="1800" b="0" i="0" u="none" strike="noStrike" kern="0" cap="none" spc="0" normalizeH="0" baseline="0" noProof="0" dirty="0">
              <a:ln>
                <a:noFill/>
              </a:ln>
              <a:solidFill>
                <a:srgbClr val="333333"/>
              </a:solidFill>
              <a:effectLst/>
              <a:uLnTx/>
              <a:uFillTx/>
              <a:latin typeface="+mn-lt"/>
              <a:ea typeface="+mn-ea"/>
              <a:cs typeface="+mn-cs"/>
            </a:endParaRPr>
          </a:p>
        </p:txBody>
      </p:sp>
      <p:sp>
        <p:nvSpPr>
          <p:cNvPr id="6" name="Rectangle 3"/>
          <p:cNvSpPr txBox="1">
            <a:spLocks noChangeArrowheads="1"/>
          </p:cNvSpPr>
          <p:nvPr/>
        </p:nvSpPr>
        <p:spPr bwMode="auto">
          <a:xfrm>
            <a:off x="304800" y="3352800"/>
            <a:ext cx="84963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0" cap="none" spc="0" normalizeH="0" baseline="0" noProof="0" dirty="0" smtClean="0">
              <a:ln>
                <a:noFill/>
              </a:ln>
              <a:solidFill>
                <a:srgbClr val="333333"/>
              </a:solidFill>
              <a:effectLst/>
              <a:uLnTx/>
              <a:uFillTx/>
              <a:latin typeface="+mn-lt"/>
              <a:ea typeface="+mn-ea"/>
              <a:cs typeface="+mn-cs"/>
            </a:endParaRPr>
          </a:p>
        </p:txBody>
      </p:sp>
      <p:sp>
        <p:nvSpPr>
          <p:cNvPr id="7" name="Rectangle 3"/>
          <p:cNvSpPr txBox="1">
            <a:spLocks noChangeArrowheads="1"/>
          </p:cNvSpPr>
          <p:nvPr/>
        </p:nvSpPr>
        <p:spPr bwMode="auto">
          <a:xfrm>
            <a:off x="381000" y="4343400"/>
            <a:ext cx="84963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effectLst/>
                <a:uLnTx/>
                <a:uFillTx/>
                <a:latin typeface="+mn-lt"/>
                <a:ea typeface="+mn-ea"/>
                <a:cs typeface="+mn-cs"/>
              </a:rPr>
              <a:t>Supervised</a:t>
            </a:r>
            <a:r>
              <a:rPr kumimoji="0" lang="en-US" sz="1800" b="0" i="0" u="none" strike="noStrike" kern="0" cap="none" spc="0" normalizeH="0" noProof="0" dirty="0" smtClean="0">
                <a:ln>
                  <a:noFill/>
                </a:ln>
                <a:effectLst/>
                <a:uLnTx/>
                <a:uFillTx/>
                <a:latin typeface="+mn-lt"/>
                <a:ea typeface="+mn-ea"/>
                <a:cs typeface="+mn-cs"/>
              </a:rPr>
              <a:t> by: </a:t>
            </a:r>
            <a:r>
              <a:rPr kumimoji="0" lang="en-US" sz="1800" b="0" i="0" u="none" strike="noStrike" kern="0" cap="none" spc="0" normalizeH="0" baseline="0" noProof="0" dirty="0" smtClean="0">
                <a:ln>
                  <a:noFill/>
                </a:ln>
                <a:solidFill>
                  <a:srgbClr val="00B0F0"/>
                </a:solidFill>
                <a:effectLst/>
                <a:uLnTx/>
                <a:uFillTx/>
                <a:latin typeface="+mn-lt"/>
                <a:ea typeface="+mn-ea"/>
                <a:cs typeface="+mn-cs"/>
              </a:rPr>
              <a:t>Your supervisor(s) name goes here</a:t>
            </a:r>
            <a:endParaRPr kumimoji="0" lang="en-US" sz="1800" b="0" i="0" u="none" strike="noStrike" kern="0" cap="none" spc="0" normalizeH="0" baseline="30000" noProof="0" dirty="0" smtClean="0">
              <a:ln>
                <a:noFill/>
              </a:ln>
              <a:solidFill>
                <a:srgbClr val="00B0F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52400" y="1916113"/>
            <a:ext cx="8839200" cy="4321175"/>
          </a:xfrm>
        </p:spPr>
        <p:txBody>
          <a:bodyPr/>
          <a:lstStyle/>
          <a:p>
            <a:r>
              <a:rPr lang="en-US" dirty="0" smtClean="0">
                <a:solidFill>
                  <a:srgbClr val="00B0F0"/>
                </a:solidFill>
              </a:rPr>
              <a:t>In this slide provide a very short introduction, to help participants remember your project.</a:t>
            </a:r>
          </a:p>
          <a:p>
            <a:endParaRPr lang="en-US" dirty="0" smtClean="0">
              <a:solidFill>
                <a:srgbClr val="00B0F0"/>
              </a:solidFill>
            </a:endParaRPr>
          </a:p>
          <a:p>
            <a:r>
              <a:rPr lang="en-US" dirty="0" smtClean="0">
                <a:solidFill>
                  <a:srgbClr val="00B0F0"/>
                </a:solidFill>
              </a:rPr>
              <a:t>Do not include any use-case or other type of diagrams here.</a:t>
            </a:r>
          </a:p>
          <a:p>
            <a:endParaRPr lang="en-US" dirty="0" smtClean="0">
              <a:solidFill>
                <a:srgbClr val="00B0F0"/>
              </a:solidFill>
            </a:endParaRPr>
          </a:p>
          <a:p>
            <a:r>
              <a:rPr lang="en-US" dirty="0" smtClean="0">
                <a:solidFill>
                  <a:srgbClr val="00B0F0"/>
                </a:solidFill>
              </a:rPr>
              <a:t>An image related to your project is helpful to bring back the participants to what you present before, such as an exemplary </a:t>
            </a:r>
            <a:r>
              <a:rPr lang="en-US" dirty="0" smtClean="0">
                <a:solidFill>
                  <a:srgbClr val="00B0F0"/>
                </a:solidFill>
              </a:rPr>
              <a:t>medical image that you are working or an image were your application would be used.</a:t>
            </a:r>
          </a:p>
          <a:p>
            <a:endParaRPr lang="en-US" dirty="0" smtClean="0">
              <a:solidFill>
                <a:srgbClr val="00B0F0"/>
              </a:solidFill>
            </a:endParaRPr>
          </a:p>
          <a:p>
            <a:r>
              <a:rPr lang="en-US" dirty="0" smtClean="0">
                <a:solidFill>
                  <a:srgbClr val="00B0F0"/>
                </a:solidFill>
              </a:rPr>
              <a:t>Use bullet points a directly mention the highlight of your project.</a:t>
            </a:r>
          </a:p>
          <a:p>
            <a:endParaRPr lang="en-US" dirty="0" smtClean="0">
              <a:solidFill>
                <a:srgbClr val="00B0F0"/>
              </a:solidFill>
            </a:endParaRPr>
          </a:p>
          <a:p>
            <a:r>
              <a:rPr lang="en-US" dirty="0" smtClean="0">
                <a:solidFill>
                  <a:srgbClr val="00B0F0"/>
                </a:solidFill>
              </a:rPr>
              <a:t>Keep in mind that for this presentation you have between 10-15 </a:t>
            </a:r>
            <a:r>
              <a:rPr lang="en-US" dirty="0" err="1" smtClean="0">
                <a:solidFill>
                  <a:srgbClr val="00B0F0"/>
                </a:solidFill>
              </a:rPr>
              <a:t>minuntes</a:t>
            </a:r>
            <a:r>
              <a:rPr lang="en-US" dirty="0" smtClean="0">
                <a:solidFill>
                  <a:srgbClr val="00B0F0"/>
                </a:solidFill>
              </a:rPr>
              <a:t>, so plan everything to fit there!</a:t>
            </a:r>
            <a:endParaRPr lang="en-US" dirty="0">
              <a:solidFill>
                <a:srgbClr val="00B0F0"/>
              </a:solidFill>
            </a:endParaRPr>
          </a:p>
        </p:txBody>
      </p:sp>
      <p:sp>
        <p:nvSpPr>
          <p:cNvPr id="4" name="Footer Placeholder 3"/>
          <p:cNvSpPr>
            <a:spLocks noGrp="1"/>
          </p:cNvSpPr>
          <p:nvPr>
            <p:ph type="ftr" sz="quarter" idx="11"/>
          </p:nvPr>
        </p:nvSpPr>
        <p:spPr>
          <a:xfrm>
            <a:off x="323850" y="6481763"/>
            <a:ext cx="7829550" cy="304800"/>
          </a:xfrm>
        </p:spPr>
        <p:txBody>
          <a:bodyPr/>
          <a:lstStyle/>
          <a:p>
            <a:r>
              <a:rPr lang="en-US" b="0" dirty="0" smtClean="0"/>
              <a:t>Lab Course / </a:t>
            </a:r>
            <a:r>
              <a:rPr lang="en-US" b="0" dirty="0" err="1" smtClean="0"/>
              <a:t>Praktikum</a:t>
            </a:r>
            <a:r>
              <a:rPr lang="en-US" b="0"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2</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a:t>
            </a:r>
            <a:endParaRPr lang="en-US" dirty="0"/>
          </a:p>
        </p:txBody>
      </p:sp>
      <p:sp>
        <p:nvSpPr>
          <p:cNvPr id="3" name="Content Placeholder 2"/>
          <p:cNvSpPr>
            <a:spLocks noGrp="1"/>
          </p:cNvSpPr>
          <p:nvPr>
            <p:ph idx="1"/>
          </p:nvPr>
        </p:nvSpPr>
        <p:spPr/>
        <p:txBody>
          <a:bodyPr/>
          <a:lstStyle/>
          <a:p>
            <a:r>
              <a:rPr lang="en-US" dirty="0" smtClean="0">
                <a:solidFill>
                  <a:srgbClr val="00B0F0"/>
                </a:solidFill>
              </a:rPr>
              <a:t>The goal of this slide is to explain to classes which construct your application in detail.</a:t>
            </a:r>
          </a:p>
          <a:p>
            <a:endParaRPr lang="en-US" dirty="0" smtClean="0">
              <a:solidFill>
                <a:srgbClr val="00B0F0"/>
              </a:solidFill>
            </a:endParaRPr>
          </a:p>
          <a:p>
            <a:r>
              <a:rPr lang="en-US" dirty="0" smtClean="0">
                <a:solidFill>
                  <a:srgbClr val="00B0F0"/>
                </a:solidFill>
              </a:rPr>
              <a:t>Here include class diagrams which will construct your application. Each class in your application can be represented in a separate class entity.</a:t>
            </a:r>
          </a:p>
          <a:p>
            <a:endParaRPr lang="en-US" dirty="0" smtClean="0">
              <a:solidFill>
                <a:srgbClr val="00B0F0"/>
              </a:solidFill>
            </a:endParaRPr>
          </a:p>
          <a:p>
            <a:r>
              <a:rPr lang="en-US" dirty="0" smtClean="0">
                <a:solidFill>
                  <a:srgbClr val="00B0F0"/>
                </a:solidFill>
              </a:rPr>
              <a:t>You can use Microsoft Visio or other UML drawing applications to draw these diagrams.</a:t>
            </a:r>
          </a:p>
          <a:p>
            <a:endParaRPr lang="en-US" dirty="0" smtClean="0">
              <a:solidFill>
                <a:srgbClr val="00B0F0"/>
              </a:solidFill>
            </a:endParaRPr>
          </a:p>
          <a:p>
            <a:r>
              <a:rPr lang="en-US" dirty="0" smtClean="0">
                <a:solidFill>
                  <a:srgbClr val="00B0F0"/>
                </a:solidFill>
              </a:rPr>
              <a:t>One or two class diagram should be enough to explain main classes (not necessarily all) of your project.</a:t>
            </a:r>
          </a:p>
          <a:p>
            <a:endParaRPr lang="en-US" dirty="0" smtClean="0">
              <a:solidFill>
                <a:srgbClr val="00B0F0"/>
              </a:solidFill>
            </a:endParaRPr>
          </a:p>
          <a:p>
            <a:r>
              <a:rPr lang="en-US" dirty="0" smtClean="0">
                <a:solidFill>
                  <a:srgbClr val="00B0F0"/>
                </a:solidFill>
              </a:rPr>
              <a:t>Do not forget to define the relation between classes.</a:t>
            </a:r>
            <a:endParaRPr lang="en-US" dirty="0" smtClean="0">
              <a:solidFill>
                <a:srgbClr val="00B0F0"/>
              </a:solidFill>
            </a:endParaRPr>
          </a:p>
          <a:p>
            <a:pPr lvl="1"/>
            <a:endParaRPr lang="en-US" dirty="0"/>
          </a:p>
        </p:txBody>
      </p:sp>
      <p:sp>
        <p:nvSpPr>
          <p:cNvPr id="4" name="Footer Placeholder 3"/>
          <p:cNvSpPr>
            <a:spLocks noGrp="1"/>
          </p:cNvSpPr>
          <p:nvPr>
            <p:ph type="ftr" sz="quarter" idx="11"/>
          </p:nvPr>
        </p:nvSpPr>
        <p:spPr>
          <a:xfrm>
            <a:off x="323850" y="6481763"/>
            <a:ext cx="8058150" cy="304800"/>
          </a:xfrm>
        </p:spPr>
        <p:txBody>
          <a:bodyPr/>
          <a:lstStyle/>
          <a:p>
            <a:r>
              <a:rPr lang="en-US" smtClean="0"/>
              <a:t>Lab Course / Praktikum: Project Management and Software Development for Medical Applications</a:t>
            </a:r>
            <a:endParaRPr lang="de-DE"/>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3</a:t>
            </a:fld>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 2</a:t>
            </a:r>
            <a:endParaRPr lang="en-US" dirty="0"/>
          </a:p>
        </p:txBody>
      </p:sp>
      <p:sp>
        <p:nvSpPr>
          <p:cNvPr id="3" name="Content Placeholder 2"/>
          <p:cNvSpPr>
            <a:spLocks noGrp="1"/>
          </p:cNvSpPr>
          <p:nvPr>
            <p:ph idx="1"/>
          </p:nvPr>
        </p:nvSpPr>
        <p:spPr/>
        <p:txBody>
          <a:bodyPr/>
          <a:lstStyle/>
          <a:p>
            <a:r>
              <a:rPr lang="en-US" dirty="0" smtClean="0">
                <a:solidFill>
                  <a:srgbClr val="00B0F0"/>
                </a:solidFill>
              </a:rPr>
              <a:t>Add another class diagram if you need to focus on details of some part of your application.</a:t>
            </a:r>
          </a:p>
          <a:p>
            <a:endParaRPr lang="en-US" dirty="0" smtClean="0">
              <a:solidFill>
                <a:srgbClr val="00B0F0"/>
              </a:solidFill>
            </a:endParaRPr>
          </a:p>
          <a:p>
            <a:r>
              <a:rPr lang="en-US" dirty="0" smtClean="0">
                <a:solidFill>
                  <a:srgbClr val="00B0F0"/>
                </a:solidFill>
              </a:rPr>
              <a:t>Delete this slide if you do not need another class diagram.</a:t>
            </a:r>
            <a:endParaRPr lang="en-US" dirty="0" smtClean="0">
              <a:solidFill>
                <a:srgbClr val="00B0F0"/>
              </a:solidFill>
            </a:endParaRPr>
          </a:p>
          <a:p>
            <a:pPr lvl="1"/>
            <a:endParaRPr lang="en-US" dirty="0"/>
          </a:p>
        </p:txBody>
      </p:sp>
      <p:sp>
        <p:nvSpPr>
          <p:cNvPr id="4" name="Footer Placeholder 3"/>
          <p:cNvSpPr>
            <a:spLocks noGrp="1"/>
          </p:cNvSpPr>
          <p:nvPr>
            <p:ph type="ftr" sz="quarter" idx="11"/>
          </p:nvPr>
        </p:nvSpPr>
        <p:spPr>
          <a:xfrm>
            <a:off x="323850" y="6481763"/>
            <a:ext cx="8058150" cy="304800"/>
          </a:xfrm>
        </p:spPr>
        <p:txBody>
          <a:bodyPr/>
          <a:lstStyle/>
          <a:p>
            <a:r>
              <a:rPr lang="en-US" smtClean="0"/>
              <a:t>Lab Course / Praktikum: Project Management and Software Development for Medical Applications</a:t>
            </a:r>
            <a:endParaRPr lang="de-DE"/>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4</a:t>
            </a:fld>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Diagram</a:t>
            </a:r>
            <a:endParaRPr lang="en-US" dirty="0"/>
          </a:p>
        </p:txBody>
      </p:sp>
      <p:sp>
        <p:nvSpPr>
          <p:cNvPr id="3" name="Content Placeholder 2"/>
          <p:cNvSpPr>
            <a:spLocks noGrp="1"/>
          </p:cNvSpPr>
          <p:nvPr>
            <p:ph idx="1"/>
          </p:nvPr>
        </p:nvSpPr>
        <p:spPr/>
        <p:txBody>
          <a:bodyPr/>
          <a:lstStyle/>
          <a:p>
            <a:r>
              <a:rPr lang="en-US" dirty="0" smtClean="0">
                <a:solidFill>
                  <a:srgbClr val="00B0F0"/>
                </a:solidFill>
              </a:rPr>
              <a:t>The </a:t>
            </a:r>
            <a:r>
              <a:rPr lang="en-US" dirty="0" smtClean="0">
                <a:solidFill>
                  <a:srgbClr val="00B0F0"/>
                </a:solidFill>
              </a:rPr>
              <a:t>goal for a component diagram is to explain high-level view about your project.</a:t>
            </a:r>
          </a:p>
          <a:p>
            <a:endParaRPr lang="en-US" dirty="0" smtClean="0">
              <a:solidFill>
                <a:srgbClr val="00B0F0"/>
              </a:solidFill>
            </a:endParaRPr>
          </a:p>
          <a:p>
            <a:r>
              <a:rPr lang="en-US" dirty="0" smtClean="0">
                <a:solidFill>
                  <a:srgbClr val="00B0F0"/>
                </a:solidFill>
              </a:rPr>
              <a:t>Here you can include high level architecture of your application including relation between different hardware, software and external imaging equipment if it applies in your project.</a:t>
            </a:r>
          </a:p>
        </p:txBody>
      </p:sp>
      <p:sp>
        <p:nvSpPr>
          <p:cNvPr id="4" name="Footer Placeholder 3"/>
          <p:cNvSpPr>
            <a:spLocks noGrp="1"/>
          </p:cNvSpPr>
          <p:nvPr>
            <p:ph type="ftr" sz="quarter" idx="11"/>
          </p:nvPr>
        </p:nvSpPr>
        <p:spPr>
          <a:xfrm>
            <a:off x="323850" y="6481763"/>
            <a:ext cx="75247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5</a:t>
            </a:fld>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User Interface Prototypes</a:t>
            </a:r>
            <a:endParaRPr lang="en-US" dirty="0"/>
          </a:p>
        </p:txBody>
      </p:sp>
      <p:sp>
        <p:nvSpPr>
          <p:cNvPr id="3" name="Content Placeholder 2"/>
          <p:cNvSpPr>
            <a:spLocks noGrp="1"/>
          </p:cNvSpPr>
          <p:nvPr>
            <p:ph idx="1"/>
          </p:nvPr>
        </p:nvSpPr>
        <p:spPr/>
        <p:txBody>
          <a:bodyPr/>
          <a:lstStyle/>
          <a:p>
            <a:r>
              <a:rPr lang="en-US" dirty="0" smtClean="0">
                <a:solidFill>
                  <a:srgbClr val="00B0F0"/>
                </a:solidFill>
              </a:rPr>
              <a:t>Although you may have prepared your </a:t>
            </a:r>
            <a:r>
              <a:rPr lang="en-US" dirty="0" smtClean="0">
                <a:solidFill>
                  <a:srgbClr val="00B0F0"/>
                </a:solidFill>
              </a:rPr>
              <a:t>final user interfaces, however in up to now you should know how exactly your application should look like for the end user.</a:t>
            </a:r>
          </a:p>
          <a:p>
            <a:endParaRPr lang="en-US" dirty="0" smtClean="0">
              <a:solidFill>
                <a:srgbClr val="00B0F0"/>
              </a:solidFill>
            </a:endParaRPr>
          </a:p>
          <a:p>
            <a:r>
              <a:rPr lang="en-US" dirty="0" smtClean="0">
                <a:solidFill>
                  <a:srgbClr val="00B0F0"/>
                </a:solidFill>
              </a:rPr>
              <a:t>For the main forms and sections of your application, use MS Visio “Wireframe Diagram” or any equivalent tool, to demonstrate your UI in your presentation.</a:t>
            </a:r>
          </a:p>
          <a:p>
            <a:endParaRPr lang="en-US" dirty="0" smtClean="0">
              <a:solidFill>
                <a:srgbClr val="00B0F0"/>
              </a:solidFill>
            </a:endParaRPr>
          </a:p>
          <a:p>
            <a:r>
              <a:rPr lang="en-US" dirty="0" smtClean="0">
                <a:solidFill>
                  <a:srgbClr val="00B0F0"/>
                </a:solidFill>
              </a:rPr>
              <a:t>For each control e.g. textbox, combo-box, button etc. use a graphical representation. Also you should explain about the flow of user in your application here. For example user first click “Load” then browse to file then click “Open” so on. Include these as arrows and numbers in your diagrams.</a:t>
            </a:r>
          </a:p>
          <a:p>
            <a:endParaRPr lang="en-US" dirty="0" smtClean="0">
              <a:solidFill>
                <a:srgbClr val="00B0F0"/>
              </a:solidFill>
            </a:endParaRPr>
          </a:p>
          <a:p>
            <a:r>
              <a:rPr lang="en-US" dirty="0" smtClean="0">
                <a:solidFill>
                  <a:srgbClr val="00B0F0"/>
                </a:solidFill>
              </a:rPr>
              <a:t>Try to not exceed two slides for your prototype slides.</a:t>
            </a:r>
            <a:endParaRPr lang="en-US" dirty="0" smtClean="0">
              <a:solidFill>
                <a:srgbClr val="00B0F0"/>
              </a:solidFill>
            </a:endParaRPr>
          </a:p>
        </p:txBody>
      </p:sp>
      <p:sp>
        <p:nvSpPr>
          <p:cNvPr id="4" name="Footer Placeholder 3"/>
          <p:cNvSpPr>
            <a:spLocks noGrp="1"/>
          </p:cNvSpPr>
          <p:nvPr>
            <p:ph type="ftr" sz="quarter" idx="11"/>
          </p:nvPr>
        </p:nvSpPr>
        <p:spPr>
          <a:xfrm>
            <a:off x="323850" y="6481763"/>
            <a:ext cx="75247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6</a:t>
            </a:fld>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Diagram</a:t>
            </a:r>
            <a:endParaRPr lang="en-US" dirty="0"/>
          </a:p>
        </p:txBody>
      </p:sp>
      <p:sp>
        <p:nvSpPr>
          <p:cNvPr id="3" name="Content Placeholder 2"/>
          <p:cNvSpPr>
            <a:spLocks noGrp="1"/>
          </p:cNvSpPr>
          <p:nvPr>
            <p:ph idx="1"/>
          </p:nvPr>
        </p:nvSpPr>
        <p:spPr/>
        <p:txBody>
          <a:bodyPr/>
          <a:lstStyle/>
          <a:p>
            <a:r>
              <a:rPr lang="en-US" dirty="0" smtClean="0">
                <a:solidFill>
                  <a:srgbClr val="00B0F0"/>
                </a:solidFill>
              </a:rPr>
              <a:t>Here demonstrate how the final application will be deployed on your customers machines.</a:t>
            </a:r>
          </a:p>
          <a:p>
            <a:endParaRPr lang="en-US" dirty="0" smtClean="0">
              <a:solidFill>
                <a:srgbClr val="00B0F0"/>
              </a:solidFill>
            </a:endParaRPr>
          </a:p>
          <a:p>
            <a:r>
              <a:rPr lang="en-US" dirty="0" smtClean="0">
                <a:solidFill>
                  <a:srgbClr val="00B0F0"/>
                </a:solidFill>
              </a:rPr>
              <a:t>Use MS Visio or other tools to draw your deployment diagrams.</a:t>
            </a:r>
          </a:p>
          <a:p>
            <a:endParaRPr lang="en-US" dirty="0" smtClean="0">
              <a:solidFill>
                <a:srgbClr val="00B0F0"/>
              </a:solidFill>
            </a:endParaRPr>
          </a:p>
          <a:p>
            <a:r>
              <a:rPr lang="en-US" dirty="0" smtClean="0">
                <a:solidFill>
                  <a:srgbClr val="00B0F0"/>
                </a:solidFill>
              </a:rPr>
              <a:t>Include web-services,  servers, multiple clients and network (remote) connections in this diagram.</a:t>
            </a:r>
            <a:endParaRPr lang="en-US" dirty="0" smtClean="0">
              <a:solidFill>
                <a:srgbClr val="00B0F0"/>
              </a:solidFill>
            </a:endParaRPr>
          </a:p>
        </p:txBody>
      </p:sp>
      <p:sp>
        <p:nvSpPr>
          <p:cNvPr id="4" name="Footer Placeholder 3"/>
          <p:cNvSpPr>
            <a:spLocks noGrp="1"/>
          </p:cNvSpPr>
          <p:nvPr>
            <p:ph type="ftr" sz="quarter" idx="11"/>
          </p:nvPr>
        </p:nvSpPr>
        <p:spPr>
          <a:xfrm>
            <a:off x="323850" y="6481763"/>
            <a:ext cx="75247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7</a:t>
            </a:fld>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Development state up to know</a:t>
            </a:r>
            <a:endParaRPr lang="en-US" dirty="0" smtClean="0"/>
          </a:p>
          <a:p>
            <a:pPr lvl="1"/>
            <a:r>
              <a:rPr lang="en-US" dirty="0" smtClean="0">
                <a:solidFill>
                  <a:srgbClr val="00B0F0"/>
                </a:solidFill>
              </a:rPr>
              <a:t>Explain about your progress up to know.</a:t>
            </a:r>
          </a:p>
          <a:p>
            <a:pPr lvl="1"/>
            <a:r>
              <a:rPr lang="en-US" dirty="0" smtClean="0">
                <a:solidFill>
                  <a:srgbClr val="00B0F0"/>
                </a:solidFill>
              </a:rPr>
              <a:t>Explain about your customer’s helps in this time.</a:t>
            </a:r>
          </a:p>
          <a:p>
            <a:pPr lvl="1"/>
            <a:r>
              <a:rPr lang="en-US" dirty="0" smtClean="0">
                <a:solidFill>
                  <a:srgbClr val="00B0F0"/>
                </a:solidFill>
              </a:rPr>
              <a:t>And any thing you have been involved about your project, worthwhile to mention.</a:t>
            </a:r>
            <a:endParaRPr lang="en-US" dirty="0" smtClean="0">
              <a:solidFill>
                <a:srgbClr val="00B0F0"/>
              </a:solidFill>
            </a:endParaRPr>
          </a:p>
          <a:p>
            <a:endParaRPr lang="en-US" dirty="0" smtClean="0">
              <a:solidFill>
                <a:srgbClr val="00B0F0"/>
              </a:solidFill>
            </a:endParaRPr>
          </a:p>
          <a:p>
            <a:r>
              <a:rPr lang="en-US" dirty="0" smtClean="0">
                <a:solidFill>
                  <a:schemeClr val="tx1"/>
                </a:solidFill>
              </a:rPr>
              <a:t>Future progress</a:t>
            </a:r>
            <a:endParaRPr lang="en-US" dirty="0" smtClean="0">
              <a:solidFill>
                <a:schemeClr val="tx1"/>
              </a:solidFill>
            </a:endParaRPr>
          </a:p>
          <a:p>
            <a:pPr lvl="1"/>
            <a:r>
              <a:rPr lang="en-US" dirty="0" smtClean="0">
                <a:solidFill>
                  <a:srgbClr val="00B0F0"/>
                </a:solidFill>
              </a:rPr>
              <a:t>Update your milestone timeline, and plan the remaining tasks.</a:t>
            </a:r>
            <a:endParaRPr lang="en-US" dirty="0" smtClean="0">
              <a:solidFill>
                <a:srgbClr val="00B0F0"/>
              </a:solidFill>
            </a:endParaRPr>
          </a:p>
          <a:p>
            <a:pPr lvl="1"/>
            <a:r>
              <a:rPr lang="en-US" dirty="0" smtClean="0">
                <a:solidFill>
                  <a:srgbClr val="00B0F0"/>
                </a:solidFill>
              </a:rPr>
              <a:t>It is ok to change or tune your remaining timing, so feel free to change your milestones, etc.</a:t>
            </a:r>
            <a:endParaRPr lang="en-US" dirty="0" smtClean="0">
              <a:solidFill>
                <a:srgbClr val="00B0F0"/>
              </a:solidFill>
            </a:endParaRPr>
          </a:p>
          <a:p>
            <a:pPr lvl="1"/>
            <a:endParaRPr lang="en-US" dirty="0" smtClean="0">
              <a:solidFill>
                <a:srgbClr val="00B0F0"/>
              </a:solidFill>
            </a:endParaRPr>
          </a:p>
          <a:p>
            <a:pPr lvl="1"/>
            <a:r>
              <a:rPr lang="en-US" dirty="0" smtClean="0">
                <a:solidFill>
                  <a:srgbClr val="00B0F0"/>
                </a:solidFill>
              </a:rPr>
              <a:t>All in this slide only!</a:t>
            </a:r>
            <a:endParaRPr lang="en-US" dirty="0">
              <a:solidFill>
                <a:srgbClr val="00B0F0"/>
              </a:solidFill>
            </a:endParaRPr>
          </a:p>
        </p:txBody>
      </p:sp>
      <p:sp>
        <p:nvSpPr>
          <p:cNvPr id="4" name="Footer Placeholder 3"/>
          <p:cNvSpPr>
            <a:spLocks noGrp="1"/>
          </p:cNvSpPr>
          <p:nvPr>
            <p:ph type="ftr" sz="quarter" idx="11"/>
          </p:nvPr>
        </p:nvSpPr>
        <p:spPr>
          <a:xfrm>
            <a:off x="323850" y="6481763"/>
            <a:ext cx="68389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8</a:t>
            </a:fld>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2514600"/>
            <a:ext cx="8496300" cy="1206500"/>
          </a:xfrm>
        </p:spPr>
        <p:txBody>
          <a:bodyPr/>
          <a:lstStyle/>
          <a:p>
            <a:pPr lvl="0">
              <a:spcBef>
                <a:spcPct val="20000"/>
              </a:spcBef>
              <a:defRPr/>
            </a:pPr>
            <a:r>
              <a:rPr lang="en-US" sz="1200" b="0" dirty="0" smtClean="0">
                <a:ea typeface="+mn-ea"/>
                <a:cs typeface="+mn-cs"/>
              </a:rPr>
              <a:t/>
            </a:r>
            <a:br>
              <a:rPr lang="en-US" sz="1200" b="0" dirty="0" smtClean="0">
                <a:ea typeface="+mn-ea"/>
                <a:cs typeface="+mn-cs"/>
              </a:rPr>
            </a:br>
            <a:r>
              <a:rPr lang="en-US" sz="4000" b="0" dirty="0" smtClean="0"/>
              <a:t>Questions</a:t>
            </a:r>
            <a:endParaRPr lang="en-US" sz="1800" b="0" dirty="0"/>
          </a:p>
        </p:txBody>
      </p:sp>
      <p:sp>
        <p:nvSpPr>
          <p:cNvPr id="6" name="Rectangle 3"/>
          <p:cNvSpPr txBox="1">
            <a:spLocks noChangeArrowheads="1"/>
          </p:cNvSpPr>
          <p:nvPr/>
        </p:nvSpPr>
        <p:spPr bwMode="auto">
          <a:xfrm>
            <a:off x="304800" y="3352800"/>
            <a:ext cx="84963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0" cap="none" spc="0" normalizeH="0" baseline="0" noProof="0" dirty="0" smtClean="0">
              <a:ln>
                <a:noFill/>
              </a:ln>
              <a:solidFill>
                <a:srgbClr val="333333"/>
              </a:solidFill>
              <a:effectLst/>
              <a:uLnTx/>
              <a:uFillTx/>
              <a:latin typeface="+mn-lt"/>
              <a:ea typeface="+mn-ea"/>
              <a:cs typeface="+mn-cs"/>
            </a:endParaRPr>
          </a:p>
        </p:txBody>
      </p:sp>
      <p:pic>
        <p:nvPicPr>
          <p:cNvPr id="1026" name="Picture 2" descr="C:\Users\Ali\Desktop\thinking_animated.gif"/>
          <p:cNvPicPr>
            <a:picLocks noChangeAspect="1" noChangeArrowheads="1"/>
          </p:cNvPicPr>
          <p:nvPr/>
        </p:nvPicPr>
        <p:blipFill>
          <a:blip r:embed="rId2" cstate="print"/>
          <a:srcRect/>
          <a:stretch>
            <a:fillRect/>
          </a:stretch>
        </p:blipFill>
        <p:spPr bwMode="auto">
          <a:xfrm>
            <a:off x="4114800" y="4495800"/>
            <a:ext cx="981075" cy="1000125"/>
          </a:xfrm>
          <a:prstGeom prst="rect">
            <a:avLst/>
          </a:prstGeom>
          <a:noFill/>
        </p:spPr>
      </p:pic>
      <p:pic>
        <p:nvPicPr>
          <p:cNvPr id="1027" name="Picture 3" descr="C:\Users\Ali\Desktop\animated_question_marks_bubbling.gif"/>
          <p:cNvPicPr>
            <a:picLocks noChangeAspect="1" noChangeArrowheads="1" noCrop="1"/>
          </p:cNvPicPr>
          <p:nvPr/>
        </p:nvPicPr>
        <p:blipFill>
          <a:blip r:embed="rId3" cstate="print"/>
          <a:srcRect/>
          <a:stretch>
            <a:fillRect/>
          </a:stretch>
        </p:blipFill>
        <p:spPr bwMode="auto">
          <a:xfrm>
            <a:off x="5562600" y="2286000"/>
            <a:ext cx="1304925" cy="14287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AMP mast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UM Neue Helvetica 55 Regular"/>
        <a:ea typeface=""/>
        <a:cs typeface=""/>
      </a:majorFont>
      <a:minorFont>
        <a:latin typeface="TUM Neue Helvetica 55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CAMP master</Template>
  <TotalTime>133</TotalTime>
  <Words>658</Words>
  <Application>Microsoft Office PowerPoint</Application>
  <PresentationFormat>On-screen Show (4:3)</PresentationFormat>
  <Paragraphs>75</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TUM Neue Helvetica 55 Regular</vt:lpstr>
      <vt:lpstr>CAMP master</vt:lpstr>
      <vt:lpstr>Lab Course / Praktikum: Winter Semester 2011/2012 Project Management and Software Development for Medical Applications</vt:lpstr>
      <vt:lpstr>Introduction</vt:lpstr>
      <vt:lpstr>Class Diagram</vt:lpstr>
      <vt:lpstr>Class Diagram 2</vt:lpstr>
      <vt:lpstr>Component Diagram</vt:lpstr>
      <vt:lpstr>Graphical User Interface Prototypes</vt:lpstr>
      <vt:lpstr>Deployment Diagram</vt:lpstr>
      <vt:lpstr>Progress Report</vt:lpstr>
      <vt:lpstr>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Course / Praktikum:  Project Management and Software Development for Medical Applications</dc:title>
  <dc:creator>Ali</dc:creator>
  <cp:lastModifiedBy>Ali</cp:lastModifiedBy>
  <cp:revision>50</cp:revision>
  <cp:lastPrinted>1601-01-01T00:00:00Z</cp:lastPrinted>
  <dcterms:created xsi:type="dcterms:W3CDTF">2011-10-19T11:46:50Z</dcterms:created>
  <dcterms:modified xsi:type="dcterms:W3CDTF">2011-12-08T12:31:49Z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