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78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master 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58775" y="1827213"/>
            <a:ext cx="8424863" cy="1295400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429000"/>
            <a:ext cx="8424863" cy="2159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914400"/>
            <a:ext cx="2105025" cy="52578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14400"/>
            <a:ext cx="6167438" cy="52578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828800"/>
            <a:ext cx="4135438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41370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9" descr="master 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14400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8800"/>
            <a:ext cx="84248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00750" y="6481763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79C1"/>
                </a:solidFill>
                <a:latin typeface="+mn-lt"/>
              </a:defRPr>
            </a:lvl1pPr>
          </a:lstStyle>
          <a:p>
            <a:fld id="{4C17825C-2CA3-B24E-BD1B-E93629E76BC3}" type="datetimeFigureOut">
              <a:rPr lang="en-US" smtClean="0"/>
              <a:pPr/>
              <a:t>1/28/13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2875" y="6481763"/>
            <a:ext cx="5786438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79C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9563" y="6481763"/>
            <a:ext cx="706437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79C1"/>
                </a:solidFill>
                <a:latin typeface="+mn-lt"/>
              </a:defRPr>
            </a:lvl1pPr>
          </a:lstStyle>
          <a:p>
            <a:fld id="{EBA6F1A7-81AF-5145-90B7-FBFB23448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TUM Neue Helvetica 55 Regular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333333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333333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efanie.demirci@tum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2517133"/>
            <a:ext cx="8424863" cy="1295400"/>
          </a:xfrm>
        </p:spPr>
        <p:txBody>
          <a:bodyPr/>
          <a:lstStyle/>
          <a:p>
            <a:r>
              <a:rPr lang="en-US" dirty="0" smtClean="0"/>
              <a:t>New Methods for Computer Assisted </a:t>
            </a:r>
            <a:r>
              <a:rPr lang="en-US" dirty="0" err="1" smtClean="0"/>
              <a:t>Stenting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0073" y="1221733"/>
            <a:ext cx="8424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Advanced Seminar Course:</a:t>
            </a:r>
            <a:endParaRPr kumimoji="0" lang="en-US" sz="2200" b="1" i="0" u="sng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58775" y="4264936"/>
            <a:ext cx="8424863" cy="611517"/>
          </a:xfrm>
        </p:spPr>
        <p:txBody>
          <a:bodyPr/>
          <a:lstStyle/>
          <a:p>
            <a:r>
              <a:rPr lang="en-US" dirty="0" smtClean="0"/>
              <a:t>Stefanie Demirci</a:t>
            </a:r>
            <a:endParaRPr lang="en-US" dirty="0"/>
          </a:p>
        </p:txBody>
      </p:sp>
      <p:pic>
        <p:nvPicPr>
          <p:cNvPr id="9" name="Picture 8" descr="airway_s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1" y="4261861"/>
            <a:ext cx="822325" cy="1828800"/>
          </a:xfrm>
          <a:prstGeom prst="rect">
            <a:avLst/>
          </a:prstGeom>
        </p:spPr>
      </p:pic>
      <p:pic>
        <p:nvPicPr>
          <p:cNvPr id="10" name="Picture 9" descr="esophageal_st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94" y="4876453"/>
            <a:ext cx="1618944" cy="1214208"/>
          </a:xfrm>
          <a:prstGeom prst="rect">
            <a:avLst/>
          </a:prstGeom>
        </p:spPr>
      </p:pic>
      <p:pic>
        <p:nvPicPr>
          <p:cNvPr id="11" name="Picture 10" descr="prostatic_st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1" y="1070644"/>
            <a:ext cx="908032" cy="1120131"/>
          </a:xfrm>
          <a:prstGeom prst="rect">
            <a:avLst/>
          </a:prstGeom>
        </p:spPr>
      </p:pic>
      <p:pic>
        <p:nvPicPr>
          <p:cNvPr id="12" name="Picture 11" descr="stent_graf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127" y="772748"/>
            <a:ext cx="1397931" cy="1744385"/>
          </a:xfrm>
          <a:prstGeom prst="rect">
            <a:avLst/>
          </a:prstGeom>
        </p:spPr>
      </p:pic>
      <p:pic>
        <p:nvPicPr>
          <p:cNvPr id="14" name="Picture 13" descr="st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946" y="4688951"/>
            <a:ext cx="3272547" cy="1401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69258"/>
            <a:ext cx="8424863" cy="609600"/>
          </a:xfrm>
        </p:spPr>
        <p:txBody>
          <a:bodyPr anchor="ctr"/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pic>
        <p:nvPicPr>
          <p:cNvPr id="10" name="Picture 4" descr="ste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438" y="1762596"/>
            <a:ext cx="330041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438" y="1762596"/>
            <a:ext cx="330041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ste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5438" y="1761008"/>
            <a:ext cx="3300413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step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5438" y="1757833"/>
            <a:ext cx="3300413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step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4326" y="1757833"/>
            <a:ext cx="33004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Procedure</a:t>
            </a:r>
            <a:endParaRPr lang="en-US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348038" y="1484313"/>
            <a:ext cx="2378075" cy="1223962"/>
          </a:xfrm>
          <a:prstGeom prst="chevron">
            <a:avLst>
              <a:gd name="adj" fmla="val 48573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algn="ctr"/>
            <a:endParaRPr lang="de-DE" sz="1600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5940425" y="1484313"/>
            <a:ext cx="2378075" cy="1223962"/>
          </a:xfrm>
          <a:prstGeom prst="chevron">
            <a:avLst>
              <a:gd name="adj" fmla="val 48573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algn="ctr"/>
            <a:endParaRPr lang="de-DE" sz="160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95288" y="1484313"/>
            <a:ext cx="2879725" cy="1223962"/>
          </a:xfrm>
          <a:prstGeom prst="chevron">
            <a:avLst>
              <a:gd name="adj" fmla="val 58820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algn="ctr"/>
            <a:endParaRPr lang="de-DE" sz="1600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11188" y="1555750"/>
            <a:ext cx="2879725" cy="1223963"/>
          </a:xfrm>
          <a:prstGeom prst="chevron">
            <a:avLst>
              <a:gd name="adj" fmla="val 58820"/>
            </a:avLst>
          </a:prstGeom>
          <a:solidFill>
            <a:srgbClr val="0091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66700" algn="ctr"/>
            <a:r>
              <a:rPr lang="de-DE" sz="1600"/>
              <a:t>Diagnosis </a:t>
            </a:r>
          </a:p>
          <a:p>
            <a:pPr marL="266700" algn="ctr"/>
            <a:r>
              <a:rPr lang="de-DE" sz="1600"/>
              <a:t>&amp; </a:t>
            </a:r>
          </a:p>
          <a:p>
            <a:pPr marL="266700" algn="ctr"/>
            <a:r>
              <a:rPr lang="de-DE" sz="1600"/>
              <a:t>Treatment Planning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3563938" y="1555750"/>
            <a:ext cx="2376487" cy="1223963"/>
          </a:xfrm>
          <a:prstGeom prst="chevron">
            <a:avLst>
              <a:gd name="adj" fmla="val 48541"/>
            </a:avLst>
          </a:prstGeom>
          <a:solidFill>
            <a:srgbClr val="0091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44500" algn="ctr"/>
            <a:r>
              <a:rPr lang="de-DE" sz="1600"/>
              <a:t>Intervention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56325" y="1555750"/>
            <a:ext cx="2376488" cy="1223963"/>
          </a:xfrm>
          <a:prstGeom prst="chevron">
            <a:avLst>
              <a:gd name="adj" fmla="val 48541"/>
            </a:avLst>
          </a:prstGeom>
          <a:solidFill>
            <a:srgbClr val="0091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33400" algn="ctr"/>
            <a:r>
              <a:rPr lang="de-DE" sz="1600"/>
              <a:t>Follow-Up </a:t>
            </a:r>
          </a:p>
          <a:p>
            <a:pPr marL="533400" algn="ctr"/>
            <a:r>
              <a:rPr lang="de-DE" sz="1600"/>
              <a:t>Examinations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23850" y="2997200"/>
            <a:ext cx="28082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u="sng" dirty="0">
                <a:solidFill>
                  <a:srgbClr val="333333"/>
                </a:solidFill>
                <a:latin typeface="TUM Neue Helvetica 55 Regular" pitchFamily="34" charset="0"/>
              </a:rPr>
              <a:t>Tasks:</a:t>
            </a:r>
            <a:endParaRPr lang="en-US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Choice of appropriate treatment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Measure </a:t>
            </a: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prosthesis’ parameters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Choice of appropriate configuration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u="sng" dirty="0">
                <a:solidFill>
                  <a:srgbClr val="333333"/>
                </a:solidFill>
                <a:latin typeface="TUM Neue Helvetica 55 Regular" pitchFamily="34" charset="0"/>
              </a:rPr>
              <a:t>Imaging:</a:t>
            </a:r>
            <a:endParaRPr lang="en-US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CT Angiography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2D Angiography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987675" y="2997200"/>
            <a:ext cx="28797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Navigation of guide wire and catheter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Exact placement of prosthesis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dirty="0" smtClean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dirty="0" smtClean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Angiography/Fluoroscopy</a:t>
            </a: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DSA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3D Angiography</a:t>
            </a: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013450" y="2997200"/>
            <a:ext cx="28797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err="1">
                <a:solidFill>
                  <a:srgbClr val="333333"/>
                </a:solidFill>
                <a:latin typeface="TUM Neue Helvetica 55 Regular" pitchFamily="34" charset="0"/>
              </a:rPr>
              <a:t>Endoleakage</a:t>
            </a: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 detection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Check size of aneurysm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Observation of stent </a:t>
            </a: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movement and aorta deformation</a:t>
            </a: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dirty="0" smtClean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333333"/>
                </a:solidFill>
                <a:latin typeface="TUM Neue Helvetica 55 Regular" pitchFamily="34" charset="0"/>
              </a:rPr>
              <a:t>DSA</a:t>
            </a:r>
            <a:endParaRPr lang="en-US" sz="1600" dirty="0">
              <a:solidFill>
                <a:srgbClr val="333333"/>
              </a:solidFill>
              <a:latin typeface="TUM Neue Helvetica 55 Regular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333333"/>
                </a:solidFill>
                <a:latin typeface="TUM Neue Helvetica 55 Regular" pitchFamily="34" charset="0"/>
              </a:rPr>
              <a:t>CT Angiography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Background</a:t>
            </a:r>
            <a:endParaRPr lang="en-US" dirty="0"/>
          </a:p>
        </p:txBody>
      </p:sp>
      <p:sp>
        <p:nvSpPr>
          <p:cNvPr id="5" name="Regular Pentagon 4"/>
          <p:cNvSpPr/>
          <p:nvPr/>
        </p:nvSpPr>
        <p:spPr>
          <a:xfrm>
            <a:off x="3339343" y="3292781"/>
            <a:ext cx="2351651" cy="1411192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Stenting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Procedures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9343" y="2210867"/>
            <a:ext cx="2496893" cy="517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Head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(cranial stents)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745" y="3292781"/>
            <a:ext cx="2496893" cy="517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Heart (coronary stents)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3292781"/>
            <a:ext cx="2496893" cy="517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Abdomen (aortic stents)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9343" y="5511487"/>
            <a:ext cx="2496893" cy="517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Stenting</a:t>
            </a:r>
            <a:r>
              <a:rPr lang="en-US" dirty="0" smtClean="0"/>
              <a:t> (2 presentations) </a:t>
            </a:r>
          </a:p>
          <a:p>
            <a:r>
              <a:rPr lang="en-US" dirty="0" smtClean="0"/>
              <a:t>Navigated </a:t>
            </a:r>
            <a:r>
              <a:rPr lang="en-US" dirty="0" err="1" smtClean="0"/>
              <a:t>Stenting</a:t>
            </a:r>
            <a:r>
              <a:rPr lang="en-US" dirty="0" smtClean="0"/>
              <a:t> (2 presentation) </a:t>
            </a:r>
          </a:p>
          <a:p>
            <a:r>
              <a:rPr lang="en-US" dirty="0" smtClean="0"/>
              <a:t>Analysis of Stent Effects (5 presentations) </a:t>
            </a:r>
          </a:p>
          <a:p>
            <a:r>
              <a:rPr lang="en-US" dirty="0" smtClean="0"/>
              <a:t>Intra-op. Image Enhancement (3 presentation) </a:t>
            </a:r>
          </a:p>
          <a:p>
            <a:r>
              <a:rPr lang="en-US" dirty="0" smtClean="0"/>
              <a:t>Validation for Computer Assisted </a:t>
            </a:r>
            <a:r>
              <a:rPr lang="en-US" dirty="0" err="1" smtClean="0"/>
              <a:t>Stenting</a:t>
            </a:r>
            <a:r>
              <a:rPr lang="en-US" dirty="0" smtClean="0"/>
              <a:t> (2 presentation) </a:t>
            </a:r>
          </a:p>
          <a:p>
            <a:r>
              <a:rPr lang="en-US" dirty="0" smtClean="0"/>
              <a:t>Pre-op. Planning Support (1 presentation)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8775" y="1828800"/>
            <a:ext cx="84248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indent="-360363">
              <a:spcAft>
                <a:spcPts val="600"/>
              </a:spcAft>
            </a:pPr>
            <a:r>
              <a:rPr lang="en-US" b="1" u="sng" dirty="0" smtClean="0"/>
              <a:t>Presentation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</a:p>
          <a:p>
            <a:pPr marL="360363" indent="-3603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20 min. presentation </a:t>
            </a:r>
            <a:r>
              <a:rPr lang="en-US" dirty="0" smtClean="0"/>
              <a:t>and</a:t>
            </a:r>
            <a:r>
              <a:rPr lang="en-US" dirty="0" smtClean="0"/>
              <a:t> 10 min questions</a:t>
            </a:r>
          </a:p>
          <a:p>
            <a:pPr marL="360363" indent="-3603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Official </a:t>
            </a:r>
            <a:r>
              <a:rPr lang="en-US" dirty="0" smtClean="0"/>
              <a:t>CAMP templates for PowerPoint</a:t>
            </a:r>
            <a:r>
              <a:rPr lang="en-US" dirty="0" smtClean="0"/>
              <a:t> and Latex available on website</a:t>
            </a:r>
          </a:p>
          <a:p>
            <a:pPr marL="360363" indent="-360363">
              <a:spcAft>
                <a:spcPts val="600"/>
              </a:spcAft>
            </a:pPr>
            <a:endParaRPr lang="en-US" b="1" u="sng" dirty="0" smtClean="0"/>
          </a:p>
          <a:p>
            <a:pPr marL="360363" indent="-360363">
              <a:spcAft>
                <a:spcPts val="600"/>
              </a:spcAft>
            </a:pPr>
            <a:r>
              <a:rPr lang="en-US" b="1" u="sng" dirty="0" smtClean="0"/>
              <a:t>Essay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</a:p>
          <a:p>
            <a:pPr marL="360363" indent="-3603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8 </a:t>
            </a:r>
            <a:r>
              <a:rPr lang="en-US" dirty="0" smtClean="0"/>
              <a:t>pages without abstract, images and </a:t>
            </a:r>
            <a:r>
              <a:rPr lang="en-US" dirty="0" smtClean="0"/>
              <a:t>bibliography</a:t>
            </a:r>
          </a:p>
          <a:p>
            <a:pPr marL="360363" indent="-3603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has </a:t>
            </a:r>
            <a:r>
              <a:rPr lang="en-US" dirty="0" smtClean="0"/>
              <a:t>to be submitted one week after the </a:t>
            </a:r>
            <a:r>
              <a:rPr lang="en-US" dirty="0" smtClean="0"/>
              <a:t>presentation</a:t>
            </a:r>
          </a:p>
          <a:p>
            <a:pPr marL="360363" indent="-3603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Latex template available on website</a:t>
            </a:r>
          </a:p>
          <a:p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 smtClean="0"/>
              <a:t>the presentation and the report have to be done in </a:t>
            </a:r>
            <a:r>
              <a:rPr lang="en-US" b="1" dirty="0" smtClean="0"/>
              <a:t>English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b="1" u="sng" dirty="0" smtClean="0"/>
              <a:t>Grading system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40% presentation (</a:t>
            </a:r>
            <a:r>
              <a:rPr lang="en-US" dirty="0" smtClean="0"/>
              <a:t>quality of knowledge transfer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40% essay (language, structuring, citations)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20% participation (attendance and contribution)</a:t>
            </a:r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how well is background knowledge prepared and presented 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is the audience able to follow and come up with </a:t>
            </a:r>
            <a:r>
              <a:rPr lang="en-US" dirty="0" smtClean="0"/>
              <a:t>questions/comments 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well is the topic </a:t>
            </a:r>
            <a:r>
              <a:rPr lang="en-US" dirty="0" smtClean="0"/>
              <a:t>reported (language, structuring) 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much effort </a:t>
            </a:r>
            <a:r>
              <a:rPr lang="en-US" dirty="0" smtClean="0"/>
              <a:t>made</a:t>
            </a:r>
            <a:r>
              <a:rPr lang="en-US" dirty="0" smtClean="0"/>
              <a:t> the presenter </a:t>
            </a:r>
            <a:r>
              <a:rPr lang="en-US" dirty="0" smtClean="0"/>
              <a:t>for</a:t>
            </a:r>
            <a:r>
              <a:rPr lang="en-US" dirty="0" smtClean="0"/>
              <a:t> literature search 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is the student able to contribute to discussion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b="1" u="sng" dirty="0" smtClean="0"/>
              <a:t>Course Regulations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announce absence via email before start of class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absence without excuse on day of own presentation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b="1" dirty="0" smtClean="0"/>
              <a:t>Fail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absence without excuse on any other class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</a:t>
            </a:r>
            <a:r>
              <a:rPr lang="en-US" b="1" dirty="0" smtClean="0"/>
              <a:t>Fail in participation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repetition of presentations </a:t>
            </a:r>
            <a:r>
              <a:rPr lang="en-US" dirty="0" smtClean="0"/>
              <a:t>possible (eventually within CAMP </a:t>
            </a:r>
            <a:r>
              <a:rPr lang="en-US" dirty="0" err="1" smtClean="0"/>
              <a:t>Oberseminar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essay needs to be submitted one week after initial presentation date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Every single student is required to think of at least one questions for each presentation</a:t>
            </a:r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will be available on seminar webpage</a:t>
            </a:r>
          </a:p>
          <a:p>
            <a:r>
              <a:rPr lang="en-US" dirty="0" smtClean="0"/>
              <a:t>Also list of topics</a:t>
            </a:r>
          </a:p>
          <a:p>
            <a:r>
              <a:rPr lang="en-US" dirty="0" smtClean="0"/>
              <a:t>Send your</a:t>
            </a:r>
            <a:r>
              <a:rPr lang="en-US" dirty="0" smtClean="0"/>
              <a:t> favorite topic </a:t>
            </a:r>
            <a:r>
              <a:rPr lang="en-US" dirty="0" smtClean="0"/>
              <a:t>to 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stefanie.demirci@</a:t>
            </a:r>
            <a:r>
              <a:rPr lang="en-US" dirty="0" smtClean="0">
                <a:hlinkClick r:id="rId2"/>
              </a:rPr>
              <a:t>tum.de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deadline is </a:t>
            </a:r>
            <a:r>
              <a:rPr lang="en-US" b="1" dirty="0" smtClean="0"/>
              <a:t>March 31, 2013</a:t>
            </a:r>
          </a:p>
          <a:p>
            <a:r>
              <a:rPr lang="en-US" dirty="0" smtClean="0"/>
              <a:t>literature </a:t>
            </a:r>
            <a:r>
              <a:rPr lang="en-US" dirty="0" smtClean="0"/>
              <a:t>will be sent out on</a:t>
            </a:r>
            <a:r>
              <a:rPr lang="en-US" dirty="0" smtClean="0"/>
              <a:t> </a:t>
            </a:r>
            <a:r>
              <a:rPr lang="en-US" b="1" dirty="0" smtClean="0"/>
              <a:t>April 1, 2013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UM Neue Helvetica 55 Regular"/>
        <a:ea typeface=""/>
        <a:cs typeface=""/>
      </a:majorFont>
      <a:minorFont>
        <a:latin typeface="TUM Neue Helvetica 55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 master.ppt</Template>
  <TotalTime>2037</TotalTime>
  <Words>402</Words>
  <Application>Microsoft Macintosh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New Methods for Computer Assisted Stenting</vt:lpstr>
      <vt:lpstr>Medical Background</vt:lpstr>
      <vt:lpstr>Medical Procedure</vt:lpstr>
      <vt:lpstr>Medical Background</vt:lpstr>
      <vt:lpstr>Seminar Topics</vt:lpstr>
      <vt:lpstr>General Information</vt:lpstr>
      <vt:lpstr>General Information</vt:lpstr>
      <vt:lpstr>General Information</vt:lpstr>
      <vt:lpstr>Paper Assignment</vt:lpstr>
      <vt:lpstr>Questions ?</vt:lpstr>
    </vt:vector>
  </TitlesOfParts>
  <Company>Technische Universität München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Stefanie Demirci</dc:creator>
  <cp:lastModifiedBy>Stefanie Demirci</cp:lastModifiedBy>
  <cp:revision>9</cp:revision>
  <dcterms:created xsi:type="dcterms:W3CDTF">2013-01-28T19:37:44Z</dcterms:created>
  <dcterms:modified xsi:type="dcterms:W3CDTF">2013-01-29T20:46:22Z</dcterms:modified>
</cp:coreProperties>
</file>