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91" r:id="rId7"/>
    <p:sldId id="261" r:id="rId8"/>
    <p:sldId id="268" r:id="rId9"/>
    <p:sldId id="270" r:id="rId10"/>
    <p:sldId id="292" r:id="rId11"/>
    <p:sldId id="273" r:id="rId12"/>
    <p:sldId id="290" r:id="rId13"/>
    <p:sldId id="271" r:id="rId14"/>
    <p:sldId id="277" r:id="rId15"/>
    <p:sldId id="267" r:id="rId16"/>
    <p:sldId id="269" r:id="rId17"/>
    <p:sldId id="276" r:id="rId18"/>
    <p:sldId id="299" r:id="rId19"/>
    <p:sldId id="279" r:id="rId20"/>
    <p:sldId id="289" r:id="rId21"/>
    <p:sldId id="280" r:id="rId22"/>
    <p:sldId id="281" r:id="rId23"/>
    <p:sldId id="300" r:id="rId24"/>
    <p:sldId id="301" r:id="rId25"/>
    <p:sldId id="282" r:id="rId26"/>
    <p:sldId id="283" r:id="rId27"/>
    <p:sldId id="302" r:id="rId28"/>
    <p:sldId id="303" r:id="rId29"/>
    <p:sldId id="306" r:id="rId30"/>
    <p:sldId id="30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0" autoAdjust="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1358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6937D-10D5-9A4E-8AE5-3BD40A349CB2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F51CD-B87E-504E-9940-0A8EC0898C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560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2.88107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19-05-12T21:30:57.414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  <inkml:trace contextRef="#ctx0" brushRef="#br0" timeOffset="739">0 0 0</inkml:trace>
  <inkml:trace contextRef="#ctx0" brushRef="#br0" timeOffset="917">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2.88107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19-05-12T21:31:00.385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2.88107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19-05-12T21:30:59.600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  <inkml:trace contextRef="#ctx0" brushRef="#br0" timeOffset="187">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2.88107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19-05-12T21:31:01.803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440" units="cm"/>
          <inkml:channel name="T" type="integer" max="2.14748E9" units="dev"/>
        </inkml:traceFormat>
        <inkml:channelProperties>
          <inkml:channelProperty channel="X" name="resolution" value="42.88107" units="1/cm"/>
          <inkml:channelProperty channel="Y" name="resolution" value="42.85714" units="1/cm"/>
          <inkml:channelProperty channel="T" name="resolution" value="1" units="1/dev"/>
        </inkml:channelProperties>
      </inkml:inkSource>
      <inkml:timestamp xml:id="ts0" timeString="2019-05-12T21:31:01.235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  <inkml:trace contextRef="#ctx0" brushRef="#br0" timeOffset="179">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D0FCC8-D1FC-D145-A009-25D2FF8D2EB2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46913-DBF3-5540-BABC-D9F21B354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74610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7" name="Picture 518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134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2232000" y="1827213"/>
            <a:ext cx="6804000" cy="1295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232000" y="1143000"/>
            <a:ext cx="6804000" cy="685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marL="0" indent="0"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Computer Aided Medical Procedures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807090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0C239D90-B595-5D48-BAA1-D0EA0BEDDE62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288750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8613" y="914400"/>
            <a:ext cx="2105025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8775" y="914400"/>
            <a:ext cx="6167438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BE0853B1-6B83-8641-967E-5D815622BD85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1153307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029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8"/>
          </a:xfrm>
          <a:prstGeom prst="rect">
            <a:avLst/>
          </a:prstGeom>
        </p:spPr>
      </p:pic>
      <p:sp>
        <p:nvSpPr>
          <p:cNvPr id="14" name="Rectangle 15"/>
          <p:cNvSpPr>
            <a:spLocks noGrp="1" noChangeArrowheads="1"/>
          </p:cNvSpPr>
          <p:nvPr>
            <p:ph type="subTitle" idx="12" hasCustomPrompt="1"/>
          </p:nvPr>
        </p:nvSpPr>
        <p:spPr>
          <a:xfrm>
            <a:off x="2232000" y="1143000"/>
            <a:ext cx="6796800" cy="6858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marL="0" indent="0" algn="l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Computer Aided Medical Procedures</a:t>
            </a:r>
            <a:endParaRPr lang="de-DE" noProof="0" dirty="0"/>
          </a:p>
        </p:txBody>
      </p:sp>
      <p:sp>
        <p:nvSpPr>
          <p:cNvPr id="15" name="Rectangle 14"/>
          <p:cNvSpPr>
            <a:spLocks noGrp="1" noChangeArrowheads="1"/>
          </p:cNvSpPr>
          <p:nvPr>
            <p:ph type="ctrTitle"/>
          </p:nvPr>
        </p:nvSpPr>
        <p:spPr>
          <a:xfrm>
            <a:off x="2232000" y="1828800"/>
            <a:ext cx="6796800" cy="12954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t"/>
          <a:lstStyle>
            <a:lvl1pPr algn="l">
              <a:defRPr sz="3200" cap="sm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</p:spTree>
    <p:extLst>
      <p:ext uri="{BB962C8B-B14F-4D97-AF65-F5344CB8AC3E}">
        <p14:creationId xmlns:p14="http://schemas.microsoft.com/office/powerpoint/2010/main" val="2283813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828800"/>
            <a:ext cx="4135438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28800"/>
            <a:ext cx="4137025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42B6532A-7E98-454E-948A-0401BD295DE6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3665232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5D852E79-32C9-6248-B23F-9F291A86DBFF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 1"/>
          <p:cNvSpPr>
            <a:spLocks noGrp="1"/>
          </p:cNvSpPr>
          <p:nvPr>
            <p:ph type="ftr" sz="quarter" idx="12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621657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79DECB52-E1A5-D648-8B52-D41A27A3687C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3549508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C23862A7-D8FE-8B40-8B6F-7B9DEB3BEAA4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439376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B2AF2977-0DCA-594A-82AD-9177AB332C8C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1669528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6E09D0C5-C17A-964D-9CE3-5C11F12B2415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  <p:extLst>
      <p:ext uri="{BB962C8B-B14F-4D97-AF65-F5344CB8AC3E}">
        <p14:creationId xmlns:p14="http://schemas.microsoft.com/office/powerpoint/2010/main" val="21942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8"/>
          </a:xfrm>
          <a:prstGeom prst="rect">
            <a:avLst/>
          </a:prstGeom>
        </p:spPr>
      </p:pic>
      <p:sp>
        <p:nvSpPr>
          <p:cNvPr id="102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228600"/>
            <a:ext cx="84042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066800"/>
            <a:ext cx="8424863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876800" y="6324600"/>
            <a:ext cx="32766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fld id="{2F01D37D-DDD0-5C47-9B59-90FAD879C2F1}" type="datetime4">
              <a:rPr lang="en-US" smtClean="0"/>
              <a:t>November 7, 2019</a:t>
            </a:fld>
            <a:endParaRPr lang="en-US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24600"/>
            <a:ext cx="1066800" cy="5334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rgbClr val="FFFFFF"/>
                </a:solidFill>
                <a:latin typeface="TUM Neue Helvetica 55 Regular" charset="0"/>
                <a:cs typeface="+mn-cs"/>
              </a:defRPr>
            </a:lvl1pPr>
          </a:lstStyle>
          <a:p>
            <a:r>
              <a:rPr lang="en-US" dirty="0"/>
              <a:t>Slide </a:t>
            </a:r>
            <a:fld id="{E27654B9-2CBC-E046-9B7E-70345D26D3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1117172" y="6324600"/>
            <a:ext cx="3759628" cy="533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Computer Aided Medical Procedures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333333"/>
          </a:solidFill>
          <a:latin typeface="TUM Neue Helvetica 55 Regular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333333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rgbClr val="333333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333333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rgbClr val="333333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400">
          <a:solidFill>
            <a:srgbClr val="333333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26" Type="http://schemas.openxmlformats.org/officeDocument/2006/relationships/image" Target="../media/image49.emf"/><Relationship Id="rId3" Type="http://schemas.openxmlformats.org/officeDocument/2006/relationships/image" Target="../media/image29.png"/><Relationship Id="rId21" Type="http://schemas.openxmlformats.org/officeDocument/2006/relationships/customXml" Target="../ink/ink1.xm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5" Type="http://schemas.openxmlformats.org/officeDocument/2006/relationships/customXml" Target="../ink/ink3.xml"/><Relationship Id="rId2" Type="http://schemas.openxmlformats.org/officeDocument/2006/relationships/image" Target="../media/image280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24" Type="http://schemas.openxmlformats.org/officeDocument/2006/relationships/image" Target="../media/image48.emf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customXml" Target="../ink/ink2.xml"/><Relationship Id="rId28" Type="http://schemas.openxmlformats.org/officeDocument/2006/relationships/customXml" Target="../ink/ink5.xml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7.emf"/><Relationship Id="rId27" Type="http://schemas.openxmlformats.org/officeDocument/2006/relationships/customXml" Target="../ink/ink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Convolutional Neural Networks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MLMI session on: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DCBDEDF-E5B5-4EA7-A246-DA3449A9F5FE}"/>
              </a:ext>
            </a:extLst>
          </p:cNvPr>
          <p:cNvSpPr txBox="1">
            <a:spLocks/>
          </p:cNvSpPr>
          <p:nvPr/>
        </p:nvSpPr>
        <p:spPr bwMode="auto">
          <a:xfrm>
            <a:off x="2292865" y="3321423"/>
            <a:ext cx="6804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333333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333333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rgbClr val="333333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333333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333333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333333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333333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333333"/>
                </a:solidFill>
                <a:latin typeface="+mn-lt"/>
              </a:defRPr>
            </a:lvl9pPr>
          </a:lstStyle>
          <a:p>
            <a:pPr defTabSz="914400"/>
            <a:r>
              <a:rPr lang="en-US" kern="0" dirty="0"/>
              <a:t>Ashkan Khakzar</a:t>
            </a:r>
          </a:p>
          <a:p>
            <a:pPr defTabSz="914400"/>
            <a:r>
              <a:rPr lang="en-US" kern="0" dirty="0"/>
              <a:t>Dr. Shadi </a:t>
            </a:r>
            <a:r>
              <a:rPr lang="en-US" kern="0" dirty="0" err="1"/>
              <a:t>Albarqouni</a:t>
            </a:r>
            <a:endParaRPr lang="en-US" kern="0" dirty="0"/>
          </a:p>
          <a:p>
            <a:pPr defTabSz="914400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54963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0C050-62D0-4A17-8AEB-0EADF1E68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EE8449-83A9-469C-AA31-3215939D26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0B30F-2826-4F9D-87FD-CEB1BF19CA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963B9-8D0E-4441-A21E-CAB625C359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10</a:t>
            </a:fld>
            <a:endParaRPr lang="en-US" dirty="0"/>
          </a:p>
        </p:txBody>
      </p:sp>
      <p:pic>
        <p:nvPicPr>
          <p:cNvPr id="8" name="cnn_anim1">
            <a:hlinkClick r:id="" action="ppaction://media"/>
            <a:extLst>
              <a:ext uri="{FF2B5EF4-FFF2-40B4-BE49-F238E27FC236}">
                <a16:creationId xmlns:a16="http://schemas.microsoft.com/office/drawing/2014/main" id="{2954A285-F643-47D3-823F-0F2800B627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30000" b="5985"/>
          <a:stretch/>
        </p:blipFill>
        <p:spPr>
          <a:xfrm>
            <a:off x="868652" y="1432875"/>
            <a:ext cx="7384469" cy="372261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353A04-A24A-43C2-97DD-2B0783486BB7}"/>
              </a:ext>
            </a:extLst>
          </p:cNvPr>
          <p:cNvSpPr txBox="1"/>
          <p:nvPr/>
        </p:nvSpPr>
        <p:spPr>
          <a:xfrm>
            <a:off x="1171877" y="5891540"/>
            <a:ext cx="35525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100" dirty="0"/>
              <a:t>Convolution Neural Networks lecture, Shadi </a:t>
            </a:r>
            <a:r>
              <a:rPr lang="en-US" sz="1100" dirty="0" err="1"/>
              <a:t>Albarquoni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232416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2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B2348-07A3-49AC-8D48-3B8721E70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CNNs vs. Feed Forward NN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0F9F90-FF4C-4F0E-9A78-E3FD0B7ED48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9AED08-FD2F-4405-B995-F1A29382FE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66D1A-1A46-4633-A4E3-35CE043DE7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11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A4A52B-AF61-4F9A-9498-BED9C96F54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856230"/>
              </p:ext>
            </p:extLst>
          </p:nvPr>
        </p:nvGraphicFramePr>
        <p:xfrm>
          <a:off x="1388675" y="2265575"/>
          <a:ext cx="1097280" cy="1097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85852479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831670148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3992511844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1510779316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6347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780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89767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1748620"/>
                  </a:ext>
                </a:extLst>
              </a:tr>
            </a:tbl>
          </a:graphicData>
        </a:graphic>
      </p:graphicFrame>
      <p:sp>
        <p:nvSpPr>
          <p:cNvPr id="8" name="Flowchart: Connector 7">
            <a:extLst>
              <a:ext uri="{FF2B5EF4-FFF2-40B4-BE49-F238E27FC236}">
                <a16:creationId xmlns:a16="http://schemas.microsoft.com/office/drawing/2014/main" id="{E27EC2B0-C4D4-4873-8095-EE9B79E7429D}"/>
              </a:ext>
            </a:extLst>
          </p:cNvPr>
          <p:cNvSpPr/>
          <p:nvPr/>
        </p:nvSpPr>
        <p:spPr>
          <a:xfrm>
            <a:off x="3829007" y="1646323"/>
            <a:ext cx="177657" cy="177657"/>
          </a:xfrm>
          <a:prstGeom prst="flowChartConnector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0481AAC9-BB9B-4C8E-AC96-0E76CD438262}"/>
              </a:ext>
            </a:extLst>
          </p:cNvPr>
          <p:cNvSpPr/>
          <p:nvPr/>
        </p:nvSpPr>
        <p:spPr>
          <a:xfrm>
            <a:off x="3827873" y="1948510"/>
            <a:ext cx="177657" cy="177657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9FE177A8-0AB3-4335-90C3-EF228E27DB05}"/>
              </a:ext>
            </a:extLst>
          </p:cNvPr>
          <p:cNvSpPr/>
          <p:nvPr/>
        </p:nvSpPr>
        <p:spPr>
          <a:xfrm>
            <a:off x="3827872" y="4434764"/>
            <a:ext cx="177657" cy="177657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B63ED7-4400-4F19-856A-4FCC8B3829C4}"/>
              </a:ext>
            </a:extLst>
          </p:cNvPr>
          <p:cNvCxnSpPr>
            <a:cxnSpLocks/>
          </p:cNvCxnSpPr>
          <p:nvPr/>
        </p:nvCxnSpPr>
        <p:spPr>
          <a:xfrm>
            <a:off x="3912506" y="2264336"/>
            <a:ext cx="0" cy="203143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F77D6413-B9D6-4780-87E7-10329BC55FD1}"/>
              </a:ext>
            </a:extLst>
          </p:cNvPr>
          <p:cNvSpPr/>
          <p:nvPr/>
        </p:nvSpPr>
        <p:spPr>
          <a:xfrm>
            <a:off x="1937315" y="2814215"/>
            <a:ext cx="548640" cy="5486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85D84CE-3354-4D05-8FDB-084C301AFDC8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351506" y="3200809"/>
            <a:ext cx="1476366" cy="1322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D2F905E-F67A-429F-9F1F-5F44F7E908C3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057400" y="3057934"/>
            <a:ext cx="1770472" cy="14656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45567B-FD85-426A-9EFC-C21B7ADB27D3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351506" y="2963436"/>
            <a:ext cx="1476366" cy="156015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E74337C-39B3-4E1D-A8EC-B3C06532EEAC}"/>
              </a:ext>
            </a:extLst>
          </p:cNvPr>
          <p:cNvCxnSpPr>
            <a:cxnSpLocks/>
            <a:endCxn id="10" idx="2"/>
          </p:cNvCxnSpPr>
          <p:nvPr/>
        </p:nvCxnSpPr>
        <p:spPr>
          <a:xfrm>
            <a:off x="2057400" y="3265623"/>
            <a:ext cx="1770472" cy="12579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5CF30B7-7511-4C6C-A6D3-2982906790AB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1562100" y="1735152"/>
            <a:ext cx="2266907" cy="58690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2CB6560E-4DA7-4A87-9EC6-D65099A1DE6F}"/>
              </a:ext>
            </a:extLst>
          </p:cNvPr>
          <p:cNvSpPr/>
          <p:nvPr/>
        </p:nvSpPr>
        <p:spPr>
          <a:xfrm>
            <a:off x="1388675" y="2266105"/>
            <a:ext cx="548640" cy="54864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1E33840-4F1D-4F8C-A70B-C3135000EACA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1790700" y="1735152"/>
            <a:ext cx="2038307" cy="66216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5134E5E-DAE4-4190-8139-7D0C9DA7AA2F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1817322" y="1735152"/>
            <a:ext cx="2011685" cy="972243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9B9B303-06DA-44AE-BE2F-5E55BEF0AFEC}"/>
              </a:ext>
            </a:extLst>
          </p:cNvPr>
          <p:cNvCxnSpPr>
            <a:cxnSpLocks/>
            <a:endCxn id="8" idx="2"/>
          </p:cNvCxnSpPr>
          <p:nvPr/>
        </p:nvCxnSpPr>
        <p:spPr>
          <a:xfrm flipV="1">
            <a:off x="1478601" y="1735152"/>
            <a:ext cx="2350406" cy="92905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47127182-CC39-4D07-BB31-5357DE682415}"/>
              </a:ext>
            </a:extLst>
          </p:cNvPr>
          <p:cNvSpPr/>
          <p:nvPr/>
        </p:nvSpPr>
        <p:spPr>
          <a:xfrm>
            <a:off x="1664360" y="2266105"/>
            <a:ext cx="548640" cy="54864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36A5523-E7C2-4842-9D89-F606E3EB17C6}"/>
              </a:ext>
            </a:extLst>
          </p:cNvPr>
          <p:cNvSpPr txBox="1"/>
          <p:nvPr/>
        </p:nvSpPr>
        <p:spPr>
          <a:xfrm>
            <a:off x="4197621" y="1941501"/>
            <a:ext cx="4882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You can model a CNN with a Fully Connected NN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971999C-4A92-41E5-B62C-972CDB84685A}"/>
              </a:ext>
            </a:extLst>
          </p:cNvPr>
          <p:cNvSpPr txBox="1"/>
          <p:nvPr/>
        </p:nvSpPr>
        <p:spPr>
          <a:xfrm>
            <a:off x="1524459" y="355884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77E3C9A-58FE-4351-B64C-0991E0F4900C}"/>
              </a:ext>
            </a:extLst>
          </p:cNvPr>
          <p:cNvSpPr txBox="1"/>
          <p:nvPr/>
        </p:nvSpPr>
        <p:spPr>
          <a:xfrm>
            <a:off x="2568282" y="4289730"/>
            <a:ext cx="920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FC layer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AF38D70-03D3-4C6C-BBED-486709A88F2F}"/>
              </a:ext>
            </a:extLst>
          </p:cNvPr>
          <p:cNvSpPr txBox="1"/>
          <p:nvPr/>
        </p:nvSpPr>
        <p:spPr>
          <a:xfrm>
            <a:off x="5186232" y="3262904"/>
            <a:ext cx="35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Sparse connections (each neuron only connected to few input elements)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Shared parameters (Same filter everywhere)(i.e. all neurons have the same weights connected to them)</a:t>
            </a:r>
          </a:p>
        </p:txBody>
      </p: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269D5383-0391-46D6-9AEA-BFC332299DEB}"/>
              </a:ext>
            </a:extLst>
          </p:cNvPr>
          <p:cNvSpPr/>
          <p:nvPr/>
        </p:nvSpPr>
        <p:spPr>
          <a:xfrm rot="5400000">
            <a:off x="6102252" y="2648930"/>
            <a:ext cx="787736" cy="28575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54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3A4480F-C875-4D1D-97E4-B049AB6A210F}"/>
              </a:ext>
            </a:extLst>
          </p:cNvPr>
          <p:cNvSpPr>
            <a:spLocks noGrp="1"/>
          </p:cNvSpPr>
          <p:nvPr>
            <p:ph type="subTitle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18EC72-3E7B-454D-99EB-ED2D899CD0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CNN </a:t>
            </a:r>
            <a:r>
              <a:rPr lang="en-US" dirty="0" err="1"/>
              <a:t>architechtures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093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CF9949C-4704-48A9-BA55-82A2CE120534}"/>
              </a:ext>
            </a:extLst>
          </p:cNvPr>
          <p:cNvSpPr/>
          <p:nvPr/>
        </p:nvSpPr>
        <p:spPr>
          <a:xfrm>
            <a:off x="539808" y="1664732"/>
            <a:ext cx="1099661" cy="109966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AA7267-6FAC-4896-BDDC-AEA9639F1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CNN example – </a:t>
            </a:r>
            <a:r>
              <a:rPr lang="en-US" dirty="0" err="1"/>
              <a:t>LeNet</a:t>
            </a:r>
            <a:r>
              <a:rPr lang="en-US" dirty="0"/>
              <a:t> 5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3C2F2E-6DED-47F3-9848-59C2A433AA9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F2184-16A4-4B56-909C-F7E6AFA825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866E7-CB05-45FD-8A55-D5A6262886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13</a:t>
            </a:fld>
            <a:endParaRPr lang="en-US" dirty="0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497A6188-54A0-420F-A921-0B5D03881730}"/>
              </a:ext>
            </a:extLst>
          </p:cNvPr>
          <p:cNvSpPr/>
          <p:nvPr/>
        </p:nvSpPr>
        <p:spPr>
          <a:xfrm>
            <a:off x="2895604" y="1534583"/>
            <a:ext cx="1238250" cy="1238250"/>
          </a:xfrm>
          <a:prstGeom prst="cube">
            <a:avLst>
              <a:gd name="adj" fmla="val 157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6F7C5E-75C2-49EF-860A-5F00D06160D3}"/>
              </a:ext>
            </a:extLst>
          </p:cNvPr>
          <p:cNvSpPr txBox="1"/>
          <p:nvPr/>
        </p:nvSpPr>
        <p:spPr>
          <a:xfrm>
            <a:off x="707562" y="2878875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32*32*1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7966537-99E4-44FD-A59A-605D64C745D2}"/>
              </a:ext>
            </a:extLst>
          </p:cNvPr>
          <p:cNvSpPr/>
          <p:nvPr/>
        </p:nvSpPr>
        <p:spPr>
          <a:xfrm>
            <a:off x="2076151" y="2579081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933A97-E416-4235-A157-16302BA577D1}"/>
              </a:ext>
            </a:extLst>
          </p:cNvPr>
          <p:cNvSpPr txBox="1"/>
          <p:nvPr/>
        </p:nvSpPr>
        <p:spPr>
          <a:xfrm>
            <a:off x="1898067" y="2877337"/>
            <a:ext cx="841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Conv</a:t>
            </a:r>
            <a:r>
              <a:rPr lang="en-US" sz="1200" dirty="0"/>
              <a:t> </a:t>
            </a:r>
          </a:p>
          <a:p>
            <a:r>
              <a:rPr lang="en-US" sz="1200" dirty="0"/>
              <a:t>5*5 kernel</a:t>
            </a:r>
          </a:p>
          <a:p>
            <a:r>
              <a:rPr lang="en-US" sz="1200" dirty="0"/>
              <a:t>Valid</a:t>
            </a:r>
          </a:p>
          <a:p>
            <a:r>
              <a:rPr lang="en-US" sz="1200" dirty="0"/>
              <a:t>Stride = 1</a:t>
            </a:r>
          </a:p>
          <a:p>
            <a:r>
              <a:rPr lang="en-US" sz="1200" dirty="0"/>
              <a:t>6 kernels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68769A-3F40-468E-94CE-206F22A63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562" y="1745577"/>
            <a:ext cx="963291" cy="957381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59273BF4-239C-4603-9359-4A2A8CC6D61F}"/>
              </a:ext>
            </a:extLst>
          </p:cNvPr>
          <p:cNvSpPr/>
          <p:nvPr/>
        </p:nvSpPr>
        <p:spPr>
          <a:xfrm>
            <a:off x="4582230" y="2553770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F6658F-1B6F-485C-8290-A08DA28B2FDA}"/>
              </a:ext>
            </a:extLst>
          </p:cNvPr>
          <p:cNvSpPr txBox="1"/>
          <p:nvPr/>
        </p:nvSpPr>
        <p:spPr>
          <a:xfrm>
            <a:off x="3161117" y="2879662"/>
            <a:ext cx="731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28*28*6</a:t>
            </a:r>
          </a:p>
        </p:txBody>
      </p:sp>
      <p:sp>
        <p:nvSpPr>
          <p:cNvPr id="18" name="Cube 17">
            <a:extLst>
              <a:ext uri="{FF2B5EF4-FFF2-40B4-BE49-F238E27FC236}">
                <a16:creationId xmlns:a16="http://schemas.microsoft.com/office/drawing/2014/main" id="{B0726DEC-5D84-4E54-8B09-777558CD7869}"/>
              </a:ext>
            </a:extLst>
          </p:cNvPr>
          <p:cNvSpPr/>
          <p:nvPr/>
        </p:nvSpPr>
        <p:spPr>
          <a:xfrm>
            <a:off x="5442606" y="1906070"/>
            <a:ext cx="855993" cy="858322"/>
          </a:xfrm>
          <a:prstGeom prst="cube">
            <a:avLst>
              <a:gd name="adj" fmla="val 21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C23905-AF94-40B9-A9DF-F8100B9A5917}"/>
              </a:ext>
            </a:extLst>
          </p:cNvPr>
          <p:cNvSpPr txBox="1"/>
          <p:nvPr/>
        </p:nvSpPr>
        <p:spPr>
          <a:xfrm>
            <a:off x="4342264" y="2880714"/>
            <a:ext cx="841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Avg pool</a:t>
            </a:r>
          </a:p>
          <a:p>
            <a:r>
              <a:rPr lang="en-US" sz="1200" dirty="0"/>
              <a:t>2*2 kernel</a:t>
            </a:r>
          </a:p>
          <a:p>
            <a:r>
              <a:rPr lang="en-US" sz="1200" dirty="0"/>
              <a:t>Stride = 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95E643C-C7F2-4A61-A548-7284D5D6EBFB}"/>
              </a:ext>
            </a:extLst>
          </p:cNvPr>
          <p:cNvSpPr txBox="1"/>
          <p:nvPr/>
        </p:nvSpPr>
        <p:spPr>
          <a:xfrm>
            <a:off x="5475424" y="2877337"/>
            <a:ext cx="809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14*14*16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A92869-B3D4-4915-BFDF-A01DB23C4B54}"/>
              </a:ext>
            </a:extLst>
          </p:cNvPr>
          <p:cNvSpPr txBox="1"/>
          <p:nvPr/>
        </p:nvSpPr>
        <p:spPr>
          <a:xfrm>
            <a:off x="4443721" y="22909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1B584BD8-DD6C-41D1-ADEE-9C1A18EC8F94}"/>
              </a:ext>
            </a:extLst>
          </p:cNvPr>
          <p:cNvSpPr/>
          <p:nvPr/>
        </p:nvSpPr>
        <p:spPr>
          <a:xfrm>
            <a:off x="6850184" y="2521070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3461D6-DB1D-45EC-8404-AEFD25DFF7A1}"/>
              </a:ext>
            </a:extLst>
          </p:cNvPr>
          <p:cNvSpPr txBox="1"/>
          <p:nvPr/>
        </p:nvSpPr>
        <p:spPr>
          <a:xfrm>
            <a:off x="6670864" y="2880714"/>
            <a:ext cx="841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Conv</a:t>
            </a:r>
          </a:p>
          <a:p>
            <a:r>
              <a:rPr lang="en-US" sz="1200" dirty="0"/>
              <a:t>5*5 kernel</a:t>
            </a:r>
          </a:p>
          <a:p>
            <a:r>
              <a:rPr lang="en-US" sz="1200" dirty="0"/>
              <a:t>Valid</a:t>
            </a:r>
          </a:p>
          <a:p>
            <a:r>
              <a:rPr lang="en-US" sz="1200" dirty="0"/>
              <a:t>Stride = 1</a:t>
            </a:r>
          </a:p>
          <a:p>
            <a:r>
              <a:rPr lang="en-US" sz="1200" dirty="0"/>
              <a:t>16 kernels</a:t>
            </a:r>
          </a:p>
        </p:txBody>
      </p:sp>
      <p:sp>
        <p:nvSpPr>
          <p:cNvPr id="25" name="Cube 24">
            <a:extLst>
              <a:ext uri="{FF2B5EF4-FFF2-40B4-BE49-F238E27FC236}">
                <a16:creationId xmlns:a16="http://schemas.microsoft.com/office/drawing/2014/main" id="{8B8E728E-13B6-4171-A51C-4434C55B26F6}"/>
              </a:ext>
            </a:extLst>
          </p:cNvPr>
          <p:cNvSpPr/>
          <p:nvPr/>
        </p:nvSpPr>
        <p:spPr>
          <a:xfrm>
            <a:off x="7768832" y="1914511"/>
            <a:ext cx="841768" cy="858322"/>
          </a:xfrm>
          <a:prstGeom prst="cube">
            <a:avLst>
              <a:gd name="adj" fmla="val 537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237413-9FAA-4889-8D9E-A9D3387A7A35}"/>
              </a:ext>
            </a:extLst>
          </p:cNvPr>
          <p:cNvSpPr txBox="1"/>
          <p:nvPr/>
        </p:nvSpPr>
        <p:spPr>
          <a:xfrm>
            <a:off x="7705024" y="2880714"/>
            <a:ext cx="809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10*10*16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270A1D15-139A-4662-8DFA-1EA9E6862212}"/>
              </a:ext>
            </a:extLst>
          </p:cNvPr>
          <p:cNvSpPr/>
          <p:nvPr/>
        </p:nvSpPr>
        <p:spPr>
          <a:xfrm>
            <a:off x="672066" y="4901227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6B3DF53-5142-43A2-B779-F70B3BD9638A}"/>
              </a:ext>
            </a:extLst>
          </p:cNvPr>
          <p:cNvSpPr txBox="1"/>
          <p:nvPr/>
        </p:nvSpPr>
        <p:spPr>
          <a:xfrm>
            <a:off x="408343" y="5230583"/>
            <a:ext cx="8417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Avg pool</a:t>
            </a:r>
          </a:p>
          <a:p>
            <a:r>
              <a:rPr lang="en-US" sz="1200" dirty="0"/>
              <a:t>2*2 kernel</a:t>
            </a:r>
          </a:p>
          <a:p>
            <a:r>
              <a:rPr lang="en-US" sz="1200" dirty="0"/>
              <a:t>Stride = 2</a:t>
            </a:r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998D7E1D-3594-4337-AA4B-8E676B55CCA7}"/>
              </a:ext>
            </a:extLst>
          </p:cNvPr>
          <p:cNvSpPr/>
          <p:nvPr/>
        </p:nvSpPr>
        <p:spPr>
          <a:xfrm>
            <a:off x="1589470" y="4463246"/>
            <a:ext cx="618126" cy="643417"/>
          </a:xfrm>
          <a:prstGeom prst="cube">
            <a:avLst>
              <a:gd name="adj" fmla="val 658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A8AB69-5E86-4F97-8F87-4265433C0FCD}"/>
              </a:ext>
            </a:extLst>
          </p:cNvPr>
          <p:cNvSpPr txBox="1"/>
          <p:nvPr/>
        </p:nvSpPr>
        <p:spPr>
          <a:xfrm>
            <a:off x="1540081" y="5213034"/>
            <a:ext cx="866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5*5*16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F708F41E-9D3B-4212-8529-345ABFCD1422}"/>
              </a:ext>
            </a:extLst>
          </p:cNvPr>
          <p:cNvSpPr/>
          <p:nvPr/>
        </p:nvSpPr>
        <p:spPr>
          <a:xfrm>
            <a:off x="2705878" y="4843463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EA76D83-25B0-43D3-8990-6AEA27DC6C9C}"/>
              </a:ext>
            </a:extLst>
          </p:cNvPr>
          <p:cNvSpPr txBox="1"/>
          <p:nvPr/>
        </p:nvSpPr>
        <p:spPr>
          <a:xfrm>
            <a:off x="2643620" y="5232525"/>
            <a:ext cx="335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FC</a:t>
            </a:r>
            <a:endParaRPr lang="en-US" sz="1200" dirty="0"/>
          </a:p>
        </p:txBody>
      </p:sp>
      <p:sp>
        <p:nvSpPr>
          <p:cNvPr id="33" name="Flowchart: Connector 32">
            <a:extLst>
              <a:ext uri="{FF2B5EF4-FFF2-40B4-BE49-F238E27FC236}">
                <a16:creationId xmlns:a16="http://schemas.microsoft.com/office/drawing/2014/main" id="{42C7ED52-2A80-4AAF-99D3-615EFC8A96FC}"/>
              </a:ext>
            </a:extLst>
          </p:cNvPr>
          <p:cNvSpPr/>
          <p:nvPr/>
        </p:nvSpPr>
        <p:spPr>
          <a:xfrm>
            <a:off x="3600450" y="4352276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lowchart: Connector 33">
            <a:extLst>
              <a:ext uri="{FF2B5EF4-FFF2-40B4-BE49-F238E27FC236}">
                <a16:creationId xmlns:a16="http://schemas.microsoft.com/office/drawing/2014/main" id="{52AB6743-E01B-4999-BFB7-139C182DCDB1}"/>
              </a:ext>
            </a:extLst>
          </p:cNvPr>
          <p:cNvSpPr/>
          <p:nvPr/>
        </p:nvSpPr>
        <p:spPr>
          <a:xfrm>
            <a:off x="3599316" y="4654463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Connector 34">
            <a:extLst>
              <a:ext uri="{FF2B5EF4-FFF2-40B4-BE49-F238E27FC236}">
                <a16:creationId xmlns:a16="http://schemas.microsoft.com/office/drawing/2014/main" id="{A40B1B99-9A43-42D6-8AFE-3622B94F8C6A}"/>
              </a:ext>
            </a:extLst>
          </p:cNvPr>
          <p:cNvSpPr/>
          <p:nvPr/>
        </p:nvSpPr>
        <p:spPr>
          <a:xfrm>
            <a:off x="3599315" y="5407167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5EF17A3-688A-4C3E-BD2B-79C6B5D12C1B}"/>
              </a:ext>
            </a:extLst>
          </p:cNvPr>
          <p:cNvCxnSpPr/>
          <p:nvPr/>
        </p:nvCxnSpPr>
        <p:spPr>
          <a:xfrm>
            <a:off x="3683949" y="4960764"/>
            <a:ext cx="0" cy="36802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Connector 37">
            <a:extLst>
              <a:ext uri="{FF2B5EF4-FFF2-40B4-BE49-F238E27FC236}">
                <a16:creationId xmlns:a16="http://schemas.microsoft.com/office/drawing/2014/main" id="{68FA0F5D-C170-47D3-90F1-18DF3EFC8E37}"/>
              </a:ext>
            </a:extLst>
          </p:cNvPr>
          <p:cNvSpPr/>
          <p:nvPr/>
        </p:nvSpPr>
        <p:spPr>
          <a:xfrm>
            <a:off x="4756502" y="4458680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lowchart: Connector 38">
            <a:extLst>
              <a:ext uri="{FF2B5EF4-FFF2-40B4-BE49-F238E27FC236}">
                <a16:creationId xmlns:a16="http://schemas.microsoft.com/office/drawing/2014/main" id="{29674B5E-A3CE-4FF0-B3AC-788799A007E0}"/>
              </a:ext>
            </a:extLst>
          </p:cNvPr>
          <p:cNvSpPr/>
          <p:nvPr/>
        </p:nvSpPr>
        <p:spPr>
          <a:xfrm>
            <a:off x="4755368" y="4760867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Connector 39">
            <a:extLst>
              <a:ext uri="{FF2B5EF4-FFF2-40B4-BE49-F238E27FC236}">
                <a16:creationId xmlns:a16="http://schemas.microsoft.com/office/drawing/2014/main" id="{03D27A25-596F-41D6-AB72-2603AA7BC065}"/>
              </a:ext>
            </a:extLst>
          </p:cNvPr>
          <p:cNvSpPr/>
          <p:nvPr/>
        </p:nvSpPr>
        <p:spPr>
          <a:xfrm>
            <a:off x="4755367" y="5351534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873A6DC-11CD-4FE3-9B0F-BC6481711802}"/>
              </a:ext>
            </a:extLst>
          </p:cNvPr>
          <p:cNvCxnSpPr>
            <a:cxnSpLocks/>
          </p:cNvCxnSpPr>
          <p:nvPr/>
        </p:nvCxnSpPr>
        <p:spPr>
          <a:xfrm>
            <a:off x="4840001" y="5067168"/>
            <a:ext cx="0" cy="2125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531E1548-A2F5-441A-B150-029DC7420F67}"/>
              </a:ext>
            </a:extLst>
          </p:cNvPr>
          <p:cNvSpPr/>
          <p:nvPr/>
        </p:nvSpPr>
        <p:spPr>
          <a:xfrm>
            <a:off x="4115662" y="4858480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06379D5-5AE2-4284-9B34-54F20D5D8309}"/>
              </a:ext>
            </a:extLst>
          </p:cNvPr>
          <p:cNvSpPr txBox="1"/>
          <p:nvPr/>
        </p:nvSpPr>
        <p:spPr>
          <a:xfrm>
            <a:off x="4104920" y="5207419"/>
            <a:ext cx="335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FC</a:t>
            </a:r>
            <a:endParaRPr lang="en-US" sz="12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F0B30F2-EDF1-45FE-A2AB-B14CFA34F128}"/>
              </a:ext>
            </a:extLst>
          </p:cNvPr>
          <p:cNvSpPr txBox="1"/>
          <p:nvPr/>
        </p:nvSpPr>
        <p:spPr>
          <a:xfrm>
            <a:off x="3472478" y="5577184"/>
            <a:ext cx="459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120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1B4EB54-5FDC-41E9-B549-98928DB64B82}"/>
              </a:ext>
            </a:extLst>
          </p:cNvPr>
          <p:cNvSpPr txBox="1"/>
          <p:nvPr/>
        </p:nvSpPr>
        <p:spPr>
          <a:xfrm>
            <a:off x="4689888" y="5615100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80</a:t>
            </a:r>
          </a:p>
        </p:txBody>
      </p:sp>
      <p:sp>
        <p:nvSpPr>
          <p:cNvPr id="47" name="Flowchart: Connector 46">
            <a:extLst>
              <a:ext uri="{FF2B5EF4-FFF2-40B4-BE49-F238E27FC236}">
                <a16:creationId xmlns:a16="http://schemas.microsoft.com/office/drawing/2014/main" id="{10B2584B-A5F5-4CDD-8D80-46F032972F07}"/>
              </a:ext>
            </a:extLst>
          </p:cNvPr>
          <p:cNvSpPr/>
          <p:nvPr/>
        </p:nvSpPr>
        <p:spPr>
          <a:xfrm>
            <a:off x="6033807" y="4546319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lowchart: Connector 48">
            <a:extLst>
              <a:ext uri="{FF2B5EF4-FFF2-40B4-BE49-F238E27FC236}">
                <a16:creationId xmlns:a16="http://schemas.microsoft.com/office/drawing/2014/main" id="{7FCE1524-3AF4-40EF-8CBD-48CAF651D4E6}"/>
              </a:ext>
            </a:extLst>
          </p:cNvPr>
          <p:cNvSpPr/>
          <p:nvPr/>
        </p:nvSpPr>
        <p:spPr>
          <a:xfrm>
            <a:off x="6032672" y="5203406"/>
            <a:ext cx="177657" cy="177657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DB35A0D-6704-4C43-A60C-03715E217707}"/>
              </a:ext>
            </a:extLst>
          </p:cNvPr>
          <p:cNvCxnSpPr>
            <a:cxnSpLocks/>
          </p:cNvCxnSpPr>
          <p:nvPr/>
        </p:nvCxnSpPr>
        <p:spPr>
          <a:xfrm>
            <a:off x="6115957" y="4904179"/>
            <a:ext cx="0" cy="21258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FA803E89-BB6E-4D88-82A4-5C6DD5981B4E}"/>
              </a:ext>
            </a:extLst>
          </p:cNvPr>
          <p:cNvSpPr txBox="1"/>
          <p:nvPr/>
        </p:nvSpPr>
        <p:spPr>
          <a:xfrm>
            <a:off x="5970028" y="549713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</a:t>
            </a: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149A137E-6D63-44B2-9CFC-F0B938CFEB8D}"/>
              </a:ext>
            </a:extLst>
          </p:cNvPr>
          <p:cNvSpPr/>
          <p:nvPr/>
        </p:nvSpPr>
        <p:spPr>
          <a:xfrm>
            <a:off x="5310169" y="4832120"/>
            <a:ext cx="314325" cy="22121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BF1BC42-D17F-4EAA-91BF-0AB41941A049}"/>
              </a:ext>
            </a:extLst>
          </p:cNvPr>
          <p:cNvSpPr txBox="1"/>
          <p:nvPr/>
        </p:nvSpPr>
        <p:spPr>
          <a:xfrm>
            <a:off x="5299432" y="5227719"/>
            <a:ext cx="335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FC</a:t>
            </a:r>
            <a:endParaRPr lang="en-US" sz="1200" dirty="0"/>
          </a:p>
        </p:txBody>
      </p:sp>
      <p:sp>
        <p:nvSpPr>
          <p:cNvPr id="54" name="Flowchart: Process 53">
            <a:extLst>
              <a:ext uri="{FF2B5EF4-FFF2-40B4-BE49-F238E27FC236}">
                <a16:creationId xmlns:a16="http://schemas.microsoft.com/office/drawing/2014/main" id="{0108A02F-213B-4F5E-8CEC-DF43C671EA19}"/>
              </a:ext>
            </a:extLst>
          </p:cNvPr>
          <p:cNvSpPr/>
          <p:nvPr/>
        </p:nvSpPr>
        <p:spPr>
          <a:xfrm>
            <a:off x="5881667" y="4441104"/>
            <a:ext cx="481936" cy="1050844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F58EF04-6BB8-403D-95DF-0DD2AF4CE71F}"/>
              </a:ext>
            </a:extLst>
          </p:cNvPr>
          <p:cNvSpPr txBox="1"/>
          <p:nvPr/>
        </p:nvSpPr>
        <p:spPr>
          <a:xfrm>
            <a:off x="5760635" y="4164105"/>
            <a:ext cx="710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err="1"/>
              <a:t>Softmax</a:t>
            </a:r>
            <a:endParaRPr lang="en-US" sz="12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2EA6480-06C0-4306-A175-717A78A7895E}"/>
              </a:ext>
            </a:extLst>
          </p:cNvPr>
          <p:cNvSpPr txBox="1"/>
          <p:nvPr/>
        </p:nvSpPr>
        <p:spPr>
          <a:xfrm>
            <a:off x="7036585" y="4825806"/>
            <a:ext cx="1764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~60k parameters</a:t>
            </a:r>
          </a:p>
        </p:txBody>
      </p:sp>
      <p:sp>
        <p:nvSpPr>
          <p:cNvPr id="61" name="Flowchart: Process 60">
            <a:extLst>
              <a:ext uri="{FF2B5EF4-FFF2-40B4-BE49-F238E27FC236}">
                <a16:creationId xmlns:a16="http://schemas.microsoft.com/office/drawing/2014/main" id="{74459F1B-6CC6-4114-9298-3F69B8B3D2E3}"/>
              </a:ext>
            </a:extLst>
          </p:cNvPr>
          <p:cNvSpPr/>
          <p:nvPr/>
        </p:nvSpPr>
        <p:spPr>
          <a:xfrm>
            <a:off x="1538850" y="4399901"/>
            <a:ext cx="789884" cy="76448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5C34BE4-10E5-4A10-A8A9-E7267421779E}"/>
              </a:ext>
            </a:extLst>
          </p:cNvPr>
          <p:cNvSpPr txBox="1"/>
          <p:nvPr/>
        </p:nvSpPr>
        <p:spPr>
          <a:xfrm>
            <a:off x="1644844" y="4145093"/>
            <a:ext cx="630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Flatten</a:t>
            </a:r>
            <a:endParaRPr lang="en-US" sz="12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E24C378-FDC8-4CDC-B82E-6AD9C16B19F2}"/>
              </a:ext>
            </a:extLst>
          </p:cNvPr>
          <p:cNvSpPr txBox="1"/>
          <p:nvPr/>
        </p:nvSpPr>
        <p:spPr>
          <a:xfrm>
            <a:off x="1127377" y="5929951"/>
            <a:ext cx="65181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Slide adapted from deeplearning.ai convolution neural networks course</a:t>
            </a:r>
          </a:p>
          <a:p>
            <a:pPr marL="228600" indent="-228600">
              <a:buFont typeface="+mj-lt"/>
              <a:buAutoNum type="arabicPeriod"/>
            </a:pPr>
            <a:r>
              <a:rPr lang="en-CA" sz="900" dirty="0" err="1">
                <a:ea typeface="Century Schoolbook" charset="0"/>
                <a:cs typeface="Century Schoolbook" charset="0"/>
              </a:rPr>
              <a:t>LeCun</a:t>
            </a:r>
            <a:r>
              <a:rPr lang="en-CA" sz="900" dirty="0">
                <a:ea typeface="Century Schoolbook" charset="0"/>
                <a:cs typeface="Century Schoolbook" charset="0"/>
              </a:rPr>
              <a:t>, Yann, et al. "</a:t>
            </a:r>
            <a:r>
              <a:rPr lang="en-CA" sz="900" b="1" dirty="0">
                <a:ea typeface="Century Schoolbook" charset="0"/>
                <a:cs typeface="Century Schoolbook" charset="0"/>
              </a:rPr>
              <a:t>Gradient-based learning applied to document recognition</a:t>
            </a:r>
            <a:r>
              <a:rPr lang="en-CA" sz="900" dirty="0">
                <a:ea typeface="Century Schoolbook" charset="0"/>
                <a:cs typeface="Century Schoolbook" charset="0"/>
              </a:rPr>
              <a:t>." Proceedings of the IEEE 86.11 (1998): 2278-2324.</a:t>
            </a:r>
            <a:endParaRPr lang="en-US" sz="900" dirty="0">
              <a:ea typeface="Century Schoolbook" charset="0"/>
              <a:cs typeface="Century Schoolbook" charset="0"/>
            </a:endParaRP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12460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318732" y="1487366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659104" y="2110742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be 7"/>
          <p:cNvSpPr/>
          <p:nvPr/>
        </p:nvSpPr>
        <p:spPr>
          <a:xfrm>
            <a:off x="2154440" y="1655356"/>
            <a:ext cx="942573" cy="929722"/>
          </a:xfrm>
          <a:prstGeom prst="cube">
            <a:avLst>
              <a:gd name="adj" fmla="val 452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227699" y="2108965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ube 36"/>
          <p:cNvSpPr/>
          <p:nvPr/>
        </p:nvSpPr>
        <p:spPr>
          <a:xfrm>
            <a:off x="3734037" y="1707010"/>
            <a:ext cx="869675" cy="878068"/>
          </a:xfrm>
          <a:prstGeom prst="cube">
            <a:avLst>
              <a:gd name="adj" fmla="val 662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4778731" y="2110325"/>
            <a:ext cx="360143" cy="1775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6414111" y="2117158"/>
            <a:ext cx="360143" cy="1775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938131" y="3471256"/>
            <a:ext cx="31931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/>
              <a:t>=</a:t>
            </a: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/>
          </p:nvPr>
        </p:nvGraphicFramePr>
        <p:xfrm>
          <a:off x="6441200" y="2909041"/>
          <a:ext cx="275166" cy="1388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8853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9" name="Oval 58"/>
          <p:cNvSpPr/>
          <p:nvPr/>
        </p:nvSpPr>
        <p:spPr>
          <a:xfrm>
            <a:off x="6475913" y="2956885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Oval 59"/>
          <p:cNvSpPr/>
          <p:nvPr/>
        </p:nvSpPr>
        <p:spPr>
          <a:xfrm>
            <a:off x="6475913" y="3236912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Oval 60"/>
          <p:cNvSpPr/>
          <p:nvPr/>
        </p:nvSpPr>
        <p:spPr>
          <a:xfrm>
            <a:off x="6475913" y="4068414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 flipH="1">
                <a:off x="6470905" y="3684513"/>
                <a:ext cx="215757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5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470905" y="3684513"/>
                <a:ext cx="215757" cy="207749"/>
              </a:xfrm>
              <a:prstGeom prst="rect">
                <a:avLst/>
              </a:prstGeom>
              <a:blipFill>
                <a:blip r:embed="rId2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7" name="Straight Arrow Connector 66"/>
          <p:cNvCxnSpPr/>
          <p:nvPr/>
        </p:nvCxnSpPr>
        <p:spPr>
          <a:xfrm>
            <a:off x="6752755" y="3678734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Table 67"/>
          <p:cNvGraphicFramePr>
            <a:graphicFrameLocks noGrp="1"/>
          </p:cNvGraphicFramePr>
          <p:nvPr>
            <p:extLst/>
          </p:nvPr>
        </p:nvGraphicFramePr>
        <p:xfrm>
          <a:off x="7197541" y="2914571"/>
          <a:ext cx="275166" cy="1388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8853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9" name="Oval 68"/>
          <p:cNvSpPr/>
          <p:nvPr/>
        </p:nvSpPr>
        <p:spPr>
          <a:xfrm>
            <a:off x="7232254" y="2962415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/>
          <p:cNvSpPr/>
          <p:nvPr/>
        </p:nvSpPr>
        <p:spPr>
          <a:xfrm>
            <a:off x="7232254" y="3242442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/>
          <p:cNvSpPr/>
          <p:nvPr/>
        </p:nvSpPr>
        <p:spPr>
          <a:xfrm>
            <a:off x="7232254" y="4073945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 flipH="1">
                <a:off x="7227245" y="3690043"/>
                <a:ext cx="215757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5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227245" y="3690043"/>
                <a:ext cx="215757" cy="207749"/>
              </a:xfrm>
              <a:prstGeom prst="rect">
                <a:avLst/>
              </a:prstGeom>
              <a:blipFill>
                <a:blip r:embed="rId2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Straight Arrow Connector 72"/>
          <p:cNvCxnSpPr/>
          <p:nvPr/>
        </p:nvCxnSpPr>
        <p:spPr>
          <a:xfrm>
            <a:off x="7522087" y="3671945"/>
            <a:ext cx="360143" cy="1775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8715098" y="3575864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/>
          </p:nvPr>
        </p:nvGraphicFramePr>
        <p:xfrm>
          <a:off x="233002" y="1552832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46065" y="1630708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284992" y="2874764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227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227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992" y="2874764"/>
                <a:ext cx="1143262" cy="300082"/>
              </a:xfrm>
              <a:prstGeom prst="rect">
                <a:avLst/>
              </a:prstGeom>
              <a:blipFill>
                <a:blip r:embed="rId3"/>
                <a:stretch>
                  <a:fillRect l="-1604" t="-6122" r="-535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2122527" y="2599440"/>
                <a:ext cx="1085554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55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55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  <m:r>
                      <a:rPr lang="en-US" sz="1350">
                        <a:latin typeface="Cambria Math" panose="02040503050406030204" pitchFamily="18" charset="0"/>
                        <a:ea typeface="Cambria Math" charset="0"/>
                        <a:cs typeface="Cambria Math" charset="0"/>
                      </a:rPr>
                      <m:t>9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2527" y="2599440"/>
                <a:ext cx="1085554" cy="300082"/>
              </a:xfrm>
              <a:prstGeom prst="rect">
                <a:avLst/>
              </a:prstGeom>
              <a:blipFill>
                <a:blip r:embed="rId4"/>
                <a:stretch>
                  <a:fillRect l="-1124" t="-4000" r="-1124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3667414" y="2599440"/>
                <a:ext cx="104708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96</a:t>
                </a: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7414" y="2599440"/>
                <a:ext cx="1047082" cy="300082"/>
              </a:xfrm>
              <a:prstGeom prst="rect">
                <a:avLst/>
              </a:prstGeom>
              <a:blipFill>
                <a:blip r:embed="rId5"/>
                <a:stretch>
                  <a:fillRect l="-1754" t="-4000" r="-1170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Cube 56"/>
          <p:cNvSpPr/>
          <p:nvPr/>
        </p:nvSpPr>
        <p:spPr>
          <a:xfrm>
            <a:off x="5240735" y="1563668"/>
            <a:ext cx="1042230" cy="1021410"/>
          </a:xfrm>
          <a:prstGeom prst="cube">
            <a:avLst>
              <a:gd name="adj" fmla="val 721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5212300" y="2591419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27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300" y="2591419"/>
                <a:ext cx="1143262" cy="300082"/>
              </a:xfrm>
              <a:prstGeom prst="rect">
                <a:avLst/>
              </a:prstGeom>
              <a:blipFill>
                <a:blip r:embed="rId6"/>
                <a:stretch>
                  <a:fillRect l="-1064" t="-4082" r="-1064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4" name="Cube 63"/>
          <p:cNvSpPr/>
          <p:nvPr/>
        </p:nvSpPr>
        <p:spPr>
          <a:xfrm>
            <a:off x="6919989" y="1563668"/>
            <a:ext cx="1042230" cy="1021410"/>
          </a:xfrm>
          <a:prstGeom prst="cube">
            <a:avLst>
              <a:gd name="adj" fmla="val 818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6888444" y="2599440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8444" y="2599440"/>
                <a:ext cx="1143262" cy="300082"/>
              </a:xfrm>
              <a:prstGeom prst="rect">
                <a:avLst/>
              </a:prstGeom>
              <a:blipFill>
                <a:blip r:embed="rId7"/>
                <a:stretch>
                  <a:fillRect l="-1596" t="-4000" r="-532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Cube 65"/>
          <p:cNvSpPr/>
          <p:nvPr/>
        </p:nvSpPr>
        <p:spPr>
          <a:xfrm>
            <a:off x="625357" y="3144356"/>
            <a:ext cx="1042230" cy="1021410"/>
          </a:xfrm>
          <a:prstGeom prst="cube">
            <a:avLst>
              <a:gd name="adj" fmla="val 86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/>
              <p:cNvSpPr txBox="1"/>
              <p:nvPr/>
            </p:nvSpPr>
            <p:spPr>
              <a:xfrm>
                <a:off x="302466" y="4289203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384</a:t>
                </a:r>
              </a:p>
            </p:txBody>
          </p:sp>
        </mc:Choice>
        <mc:Fallback xmlns=""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466" y="4289203"/>
                <a:ext cx="1143262" cy="300082"/>
              </a:xfrm>
              <a:prstGeom prst="rect">
                <a:avLst/>
              </a:prstGeom>
              <a:blipFill>
                <a:blip r:embed="rId8"/>
                <a:stretch>
                  <a:fillRect l="-1604" t="-6122" r="-1070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1" name="Cube 80"/>
          <p:cNvSpPr/>
          <p:nvPr/>
        </p:nvSpPr>
        <p:spPr>
          <a:xfrm>
            <a:off x="2246328" y="3076940"/>
            <a:ext cx="1042230" cy="1021410"/>
          </a:xfrm>
          <a:prstGeom prst="cube">
            <a:avLst>
              <a:gd name="adj" fmla="val 86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2263996" y="4285192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384</a:t>
                </a: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996" y="4285192"/>
                <a:ext cx="1143262" cy="300082"/>
              </a:xfrm>
              <a:prstGeom prst="rect">
                <a:avLst/>
              </a:prstGeom>
              <a:blipFill>
                <a:blip r:embed="rId9"/>
                <a:stretch>
                  <a:fillRect l="-1064" t="-6122" r="-1064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3" name="Cube 82"/>
          <p:cNvSpPr/>
          <p:nvPr/>
        </p:nvSpPr>
        <p:spPr>
          <a:xfrm>
            <a:off x="3837915" y="3231509"/>
            <a:ext cx="829139" cy="820278"/>
          </a:xfrm>
          <a:prstGeom prst="cube">
            <a:avLst>
              <a:gd name="adj" fmla="val 831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3707015" y="4285192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13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015" y="4285192"/>
                <a:ext cx="1143262" cy="300082"/>
              </a:xfrm>
              <a:prstGeom prst="rect">
                <a:avLst/>
              </a:prstGeom>
              <a:blipFill>
                <a:blip r:embed="rId10"/>
                <a:stretch>
                  <a:fillRect l="-1064" t="-6122" r="-1064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6" name="Cube 85"/>
          <p:cNvSpPr/>
          <p:nvPr/>
        </p:nvSpPr>
        <p:spPr>
          <a:xfrm>
            <a:off x="5097525" y="3231509"/>
            <a:ext cx="829139" cy="820278"/>
          </a:xfrm>
          <a:prstGeom prst="cube">
            <a:avLst>
              <a:gd name="adj" fmla="val 878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/>
              <p:cNvSpPr txBox="1"/>
              <p:nvPr/>
            </p:nvSpPr>
            <p:spPr>
              <a:xfrm>
                <a:off x="4962545" y="4285192"/>
                <a:ext cx="950901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6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87" name="TextBox 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2545" y="4285192"/>
                <a:ext cx="950901" cy="300082"/>
              </a:xfrm>
              <a:prstGeom prst="rect">
                <a:avLst/>
              </a:prstGeom>
              <a:blipFill>
                <a:blip r:embed="rId11"/>
                <a:stretch>
                  <a:fillRect l="-1282" t="-6122" r="-1282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TextBox 87"/>
          <p:cNvSpPr txBox="1"/>
          <p:nvPr/>
        </p:nvSpPr>
        <p:spPr>
          <a:xfrm>
            <a:off x="6321559" y="4289203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latin typeface="Century Schoolbook" charset="0"/>
                <a:ea typeface="Century Schoolbook" charset="0"/>
                <a:cs typeface="Century Schoolbook" charset="0"/>
              </a:rPr>
              <a:t>9216</a:t>
            </a:r>
            <a:endParaRPr lang="en-US" sz="135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073514" y="4287871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8275971" y="3684512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1" name="Table 90"/>
          <p:cNvGraphicFramePr>
            <a:graphicFrameLocks noGrp="1"/>
          </p:cNvGraphicFramePr>
          <p:nvPr>
            <p:extLst/>
          </p:nvPr>
        </p:nvGraphicFramePr>
        <p:xfrm>
          <a:off x="7958757" y="2909041"/>
          <a:ext cx="275166" cy="13885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8853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2" name="Oval 91"/>
          <p:cNvSpPr/>
          <p:nvPr/>
        </p:nvSpPr>
        <p:spPr>
          <a:xfrm>
            <a:off x="7993470" y="2956885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3" name="Oval 92"/>
          <p:cNvSpPr/>
          <p:nvPr/>
        </p:nvSpPr>
        <p:spPr>
          <a:xfrm>
            <a:off x="7993470" y="3236912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4" name="Oval 93"/>
          <p:cNvSpPr/>
          <p:nvPr/>
        </p:nvSpPr>
        <p:spPr>
          <a:xfrm>
            <a:off x="7993470" y="4068414"/>
            <a:ext cx="205740" cy="20574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 flipH="1">
                <a:off x="7988462" y="3684513"/>
                <a:ext cx="215757" cy="2077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5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⋮</m:t>
                      </m:r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988462" y="3684513"/>
                <a:ext cx="215757" cy="207749"/>
              </a:xfrm>
              <a:prstGeom prst="rect">
                <a:avLst/>
              </a:prstGeom>
              <a:blipFill>
                <a:blip r:embed="rId12"/>
                <a:stretch>
                  <a:fillRect b="-88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TextBox 95"/>
          <p:cNvSpPr txBox="1"/>
          <p:nvPr/>
        </p:nvSpPr>
        <p:spPr>
          <a:xfrm>
            <a:off x="7834730" y="4282341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4689127" y="3671945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>
            <a:off x="3164263" y="3671945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>
            <a:off x="1639398" y="3669273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114533" y="3690043"/>
            <a:ext cx="408398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TextBox 100"/>
              <p:cNvSpPr txBox="1"/>
              <p:nvPr/>
            </p:nvSpPr>
            <p:spPr>
              <a:xfrm>
                <a:off x="1516341" y="2172392"/>
                <a:ext cx="7120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11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11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4</a:t>
                </a:r>
              </a:p>
            </p:txBody>
          </p:sp>
        </mc:Choice>
        <mc:Fallback xmlns="">
          <p:sp>
            <p:nvSpPr>
              <p:cNvPr id="101" name="TextBox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341" y="2172392"/>
                <a:ext cx="712054" cy="461665"/>
              </a:xfrm>
              <a:prstGeom prst="rect">
                <a:avLst/>
              </a:prstGeom>
              <a:blipFill>
                <a:blip r:embed="rId13"/>
                <a:stretch>
                  <a:fillRect l="-855" t="-1316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TextBox 101"/>
              <p:cNvSpPr txBox="1"/>
              <p:nvPr/>
            </p:nvSpPr>
            <p:spPr>
              <a:xfrm>
                <a:off x="3139509" y="2146497"/>
                <a:ext cx="5421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102" name="TextBox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9509" y="2146497"/>
                <a:ext cx="542136" cy="461665"/>
              </a:xfrm>
              <a:prstGeom prst="rect">
                <a:avLst/>
              </a:prstGeom>
              <a:blipFill>
                <a:blip r:embed="rId14"/>
                <a:stretch>
                  <a:fillRect t="-1316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TextBox 102"/>
          <p:cNvSpPr txBox="1"/>
          <p:nvPr/>
        </p:nvSpPr>
        <p:spPr>
          <a:xfrm>
            <a:off x="3113585" y="1697803"/>
            <a:ext cx="9364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/>
              <p:cNvSpPr txBox="1"/>
              <p:nvPr/>
            </p:nvSpPr>
            <p:spPr>
              <a:xfrm>
                <a:off x="4677621" y="2150046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5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same</a:t>
                </a:r>
              </a:p>
            </p:txBody>
          </p:sp>
        </mc:Choice>
        <mc:Fallback xmlns="">
          <p:sp>
            <p:nvSpPr>
              <p:cNvPr id="104" name="Text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7621" y="2150046"/>
                <a:ext cx="553357" cy="461665"/>
              </a:xfrm>
              <a:prstGeom prst="rect">
                <a:avLst/>
              </a:prstGeom>
              <a:blipFill>
                <a:blip r:embed="rId15"/>
                <a:stretch>
                  <a:fillRect t="-2667" r="-1099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/>
              <p:cNvSpPr txBox="1"/>
              <p:nvPr/>
            </p:nvSpPr>
            <p:spPr>
              <a:xfrm>
                <a:off x="6316641" y="2149289"/>
                <a:ext cx="5421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105" name="TextBox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641" y="2149289"/>
                <a:ext cx="542136" cy="461665"/>
              </a:xfrm>
              <a:prstGeom prst="rect">
                <a:avLst/>
              </a:prstGeom>
              <a:blipFill>
                <a:blip r:embed="rId16"/>
                <a:stretch>
                  <a:fillRect t="-2667"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" name="TextBox 105"/>
          <p:cNvSpPr txBox="1"/>
          <p:nvPr/>
        </p:nvSpPr>
        <p:spPr>
          <a:xfrm>
            <a:off x="6290717" y="1700595"/>
            <a:ext cx="9364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TextBox 106"/>
              <p:cNvSpPr txBox="1"/>
              <p:nvPr/>
            </p:nvSpPr>
            <p:spPr>
              <a:xfrm>
                <a:off x="42054" y="3770333"/>
                <a:ext cx="5533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same</a:t>
                </a:r>
              </a:p>
            </p:txBody>
          </p:sp>
        </mc:Choice>
        <mc:Fallback xmlns="">
          <p:sp>
            <p:nvSpPr>
              <p:cNvPr id="107" name="TextBox 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54" y="3770333"/>
                <a:ext cx="553357" cy="461665"/>
              </a:xfrm>
              <a:prstGeom prst="rect">
                <a:avLst/>
              </a:prstGeom>
              <a:blipFill>
                <a:blip r:embed="rId17"/>
                <a:stretch>
                  <a:fillRect l="-1099" t="-1316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TextBox 107"/>
              <p:cNvSpPr txBox="1"/>
              <p:nvPr/>
            </p:nvSpPr>
            <p:spPr>
              <a:xfrm>
                <a:off x="1542037" y="3770332"/>
                <a:ext cx="54213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108" name="TextBox 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2037" y="3770332"/>
                <a:ext cx="542136" cy="276999"/>
              </a:xfrm>
              <a:prstGeom prst="rect">
                <a:avLst/>
              </a:prstGeom>
              <a:blipFill>
                <a:blip r:embed="rId18"/>
                <a:stretch>
                  <a:fillRect t="-2174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/>
              <p:cNvSpPr txBox="1"/>
              <p:nvPr/>
            </p:nvSpPr>
            <p:spPr>
              <a:xfrm>
                <a:off x="3094266" y="3774816"/>
                <a:ext cx="54213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</p:txBody>
          </p:sp>
        </mc:Choice>
        <mc:Fallback xmlns="">
          <p:sp>
            <p:nvSpPr>
              <p:cNvPr id="110" name="TextBox 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4266" y="3774816"/>
                <a:ext cx="542136" cy="276999"/>
              </a:xfrm>
              <a:prstGeom prst="rect">
                <a:avLst/>
              </a:prstGeom>
              <a:blipFill>
                <a:blip r:embed="rId19"/>
                <a:stretch>
                  <a:fillRect l="-1124" t="-2174" b="-13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/>
              <p:cNvSpPr txBox="1"/>
              <p:nvPr/>
            </p:nvSpPr>
            <p:spPr>
              <a:xfrm>
                <a:off x="4557563" y="3755584"/>
                <a:ext cx="54213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200">
                        <a:latin typeface="Cambria Math" charset="0"/>
                        <a:ea typeface="Cambria Math" charset="0"/>
                        <a:cs typeface="Cambria Math" charset="0"/>
                      </a:rPr>
                      <m:t> </m:t>
                    </m:r>
                    <m:r>
                      <a:rPr lang="en-US" sz="120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 3</a:t>
                </a:r>
              </a:p>
              <a:p>
                <a:pPr algn="ctr"/>
                <a:r>
                  <a:rPr lang="en-US" sz="1200" dirty="0">
                    <a:latin typeface="Century Schoolbook" charset="0"/>
                    <a:ea typeface="Century Schoolbook" charset="0"/>
                    <a:cs typeface="Century Schoolbook" charset="0"/>
                  </a:rPr>
                  <a:t>s = 2</a:t>
                </a:r>
              </a:p>
            </p:txBody>
          </p:sp>
        </mc:Choice>
        <mc:Fallback xmlns="">
          <p:sp>
            <p:nvSpPr>
              <p:cNvPr id="111" name="TextBox 1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563" y="3755584"/>
                <a:ext cx="542136" cy="461665"/>
              </a:xfrm>
              <a:prstGeom prst="rect">
                <a:avLst/>
              </a:prstGeom>
              <a:blipFill>
                <a:blip r:embed="rId20"/>
                <a:stretch>
                  <a:fillRect l="-1124" t="-1316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" name="TextBox 111"/>
          <p:cNvSpPr txBox="1"/>
          <p:nvPr/>
        </p:nvSpPr>
        <p:spPr>
          <a:xfrm>
            <a:off x="4621126" y="3319933"/>
            <a:ext cx="9364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dirty="0">
                <a:latin typeface="Century Schoolbook" charset="0"/>
                <a:ea typeface="Century Schoolbook" charset="0"/>
                <a:cs typeface="Century Schoolbook" charset="0"/>
              </a:rPr>
              <a:t>MAX-POOL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8379648" y="3840479"/>
            <a:ext cx="84830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Softmax</a:t>
            </a:r>
          </a:p>
          <a:p>
            <a:pPr algn="ctr"/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1000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7A02B67B-286D-49BC-BD31-FCD8F6B5FB34}"/>
                  </a:ext>
                </a:extLst>
              </p14:cNvPr>
              <p14:cNvContentPartPr/>
              <p14:nvPr/>
            </p14:nvContentPartPr>
            <p14:xfrm>
              <a:off x="3337502" y="4076561"/>
              <a:ext cx="270" cy="27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7A02B67B-286D-49BC-BD31-FCD8F6B5FB3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3330752" y="4069811"/>
                <a:ext cx="13500" cy="13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47983777-4135-437F-8256-B80C3B16FC4D}"/>
                  </a:ext>
                </a:extLst>
              </p14:cNvPr>
              <p14:cNvContentPartPr/>
              <p14:nvPr/>
            </p14:nvContentPartPr>
            <p14:xfrm>
              <a:off x="4090532" y="4350881"/>
              <a:ext cx="270" cy="27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47983777-4135-437F-8256-B80C3B16FC4D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083782" y="4344131"/>
                <a:ext cx="13500" cy="13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05C40BFE-E8C5-49DE-9885-D628F68F4E1B}"/>
                  </a:ext>
                </a:extLst>
              </p14:cNvPr>
              <p14:cNvContentPartPr/>
              <p14:nvPr/>
            </p14:nvContentPartPr>
            <p14:xfrm>
              <a:off x="2993252" y="4054961"/>
              <a:ext cx="270" cy="27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05C40BFE-E8C5-49DE-9885-D628F68F4E1B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986502" y="4048211"/>
                <a:ext cx="13500" cy="13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7054F167-4CCF-4406-8DC6-EDCCBF60D9D4}"/>
                  </a:ext>
                </a:extLst>
              </p14:cNvPr>
              <p14:cNvContentPartPr/>
              <p14:nvPr/>
            </p14:nvContentPartPr>
            <p14:xfrm>
              <a:off x="2353352" y="4022561"/>
              <a:ext cx="270" cy="27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7054F167-4CCF-4406-8DC6-EDCCBF60D9D4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346602" y="4015811"/>
                <a:ext cx="13500" cy="135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A4EC88E2-62AA-4EE3-84FB-63D6C2379538}"/>
                  </a:ext>
                </a:extLst>
              </p14:cNvPr>
              <p14:cNvContentPartPr/>
              <p14:nvPr/>
            </p14:nvContentPartPr>
            <p14:xfrm>
              <a:off x="2579072" y="4071161"/>
              <a:ext cx="270" cy="27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A4EC88E2-62AA-4EE3-84FB-63D6C2379538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2572322" y="4064411"/>
                <a:ext cx="13500" cy="13500"/>
              </a:xfrm>
              <a:prstGeom prst="rect">
                <a:avLst/>
              </a:prstGeom>
            </p:spPr>
          </p:pic>
        </mc:Fallback>
      </mc:AlternateContent>
      <p:sp>
        <p:nvSpPr>
          <p:cNvPr id="75" name="Title 1">
            <a:extLst>
              <a:ext uri="{FF2B5EF4-FFF2-40B4-BE49-F238E27FC236}">
                <a16:creationId xmlns:a16="http://schemas.microsoft.com/office/drawing/2014/main" id="{26300446-8A33-46CC-B5F6-8E7F909983D9}"/>
              </a:ext>
            </a:extLst>
          </p:cNvPr>
          <p:cNvSpPr txBox="1">
            <a:spLocks/>
          </p:cNvSpPr>
          <p:nvPr/>
        </p:nvSpPr>
        <p:spPr bwMode="auto">
          <a:xfrm>
            <a:off x="358775" y="228600"/>
            <a:ext cx="84042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9pPr>
          </a:lstStyle>
          <a:p>
            <a:pPr defTabSz="914400"/>
            <a:r>
              <a:rPr lang="en-US" kern="0"/>
              <a:t>AlexNet</a:t>
            </a:r>
            <a:endParaRPr lang="en-US" kern="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4469996-41B5-44C7-B3BB-AD9EDE1557F8}"/>
              </a:ext>
            </a:extLst>
          </p:cNvPr>
          <p:cNvSpPr txBox="1"/>
          <p:nvPr/>
        </p:nvSpPr>
        <p:spPr>
          <a:xfrm>
            <a:off x="1124215" y="5874457"/>
            <a:ext cx="461536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Slide adapted from deeplearning.ai convolution neural networks course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900" dirty="0" err="1">
                <a:ea typeface="Century Schoolbook" charset="0"/>
                <a:cs typeface="Century Schoolbook" charset="0"/>
              </a:rPr>
              <a:t>Krizhevsky</a:t>
            </a:r>
            <a:r>
              <a:rPr lang="en-US" sz="900" dirty="0">
                <a:ea typeface="Century Schoolbook" charset="0"/>
                <a:cs typeface="Century Schoolbook" charset="0"/>
              </a:rPr>
              <a:t> et al., 2012. ImageNet classification with deep convolutional neural networks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35249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7" grpId="0" animBg="1"/>
      <p:bldP spid="23" grpId="0"/>
      <p:bldP spid="59" grpId="0" animBg="1"/>
      <p:bldP spid="60" grpId="0" animBg="1"/>
      <p:bldP spid="61" grpId="0" animBg="1"/>
      <p:bldP spid="62" grpId="0"/>
      <p:bldP spid="69" grpId="0" animBg="1"/>
      <p:bldP spid="70" grpId="0" animBg="1"/>
      <p:bldP spid="71" grpId="0" animBg="1"/>
      <p:bldP spid="72" grpId="0"/>
      <p:bldP spid="74" grpId="0" animBg="1"/>
      <p:bldP spid="47" grpId="0"/>
      <p:bldP spid="48" grpId="0"/>
      <p:bldP spid="50" grpId="0"/>
      <p:bldP spid="57" grpId="0" animBg="1"/>
      <p:bldP spid="63" grpId="0"/>
      <p:bldP spid="64" grpId="0" animBg="1"/>
      <p:bldP spid="65" grpId="0"/>
      <p:bldP spid="66" grpId="0" animBg="1"/>
      <p:bldP spid="80" grpId="0"/>
      <p:bldP spid="81" grpId="0" animBg="1"/>
      <p:bldP spid="82" grpId="0"/>
      <p:bldP spid="83" grpId="0" animBg="1"/>
      <p:bldP spid="85" grpId="0"/>
      <p:bldP spid="86" grpId="0" animBg="1"/>
      <p:bldP spid="87" grpId="0"/>
      <p:bldP spid="88" grpId="0"/>
      <p:bldP spid="89" grpId="0"/>
      <p:bldP spid="92" grpId="0" animBg="1"/>
      <p:bldP spid="93" grpId="0" animBg="1"/>
      <p:bldP spid="94" grpId="0" animBg="1"/>
      <p:bldP spid="95" grpId="0"/>
      <p:bldP spid="96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10" grpId="0"/>
      <p:bldP spid="111" grpId="0"/>
      <p:bldP spid="112" grpId="0"/>
      <p:bldP spid="1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68241" y="1845240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82511" y="1910706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195574" y="1988582"/>
          <a:ext cx="1238028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904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65037" y="3217596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037" y="3217596"/>
                <a:ext cx="1143262" cy="300082"/>
              </a:xfrm>
              <a:prstGeom prst="rect">
                <a:avLst/>
              </a:prstGeom>
              <a:blipFill>
                <a:blip r:embed="rId2"/>
                <a:stretch>
                  <a:fillRect l="-1064" t="-6122" r="-532" b="-183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>
            <a:off x="1733822" y="2549666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37160" y="1524990"/>
                <a:ext cx="2725426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CONV</a:t>
                </a:r>
                <a:r>
                  <a:rPr lang="en-US" sz="1350" dirty="0"/>
                  <a:t> </a:t>
                </a:r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=</a:t>
                </a:r>
                <a:r>
                  <a:rPr lang="en-US" sz="1350" dirty="0"/>
                  <a:t> </a:t>
                </a:r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3 filter, s = 1, same </a:t>
                </a:r>
                <a:r>
                  <a:rPr lang="en-US" sz="1350" dirty="0"/>
                  <a:t> </a:t>
                </a:r>
              </a:p>
              <a:p>
                <a:endParaRPr lang="en-US" sz="135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" y="1524990"/>
                <a:ext cx="2725426" cy="507831"/>
              </a:xfrm>
              <a:prstGeom prst="rect">
                <a:avLst/>
              </a:prstGeom>
              <a:blipFill>
                <a:blip r:embed="rId3"/>
                <a:stretch>
                  <a:fillRect l="-671" t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051909" y="1524989"/>
                <a:ext cx="2180405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MAX-POOL =</a:t>
                </a:r>
                <a:r>
                  <a:rPr lang="en-US" sz="1350" dirty="0"/>
                  <a:t> </a:t>
                </a:r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 , s = 2</a:t>
                </a:r>
                <a:endParaRPr lang="en-US" sz="1350" dirty="0"/>
              </a:p>
              <a:p>
                <a:endParaRPr lang="en-US" sz="135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1909" y="1524989"/>
                <a:ext cx="2180405" cy="507831"/>
              </a:xfrm>
              <a:prstGeom prst="rect">
                <a:avLst/>
              </a:prstGeom>
              <a:blipFill>
                <a:blip r:embed="rId4"/>
                <a:stretch>
                  <a:fillRect l="-840" t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603599" y="2601916"/>
                <a:ext cx="922112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350" dirty="0"/>
                  <a:t>[CONV 64]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/>
                  <a:t>2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599" y="2601916"/>
                <a:ext cx="922112" cy="507831"/>
              </a:xfrm>
              <a:prstGeom prst="rect">
                <a:avLst/>
              </a:prstGeom>
              <a:blipFill>
                <a:blip r:embed="rId5"/>
                <a:stretch>
                  <a:fillRect l="-1325" t="-2410" r="-1325" b="-12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418722" y="2409700"/>
                <a:ext cx="120097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224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64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8722" y="2409700"/>
                <a:ext cx="1200970" cy="300082"/>
              </a:xfrm>
              <a:prstGeom prst="rect">
                <a:avLst/>
              </a:prstGeom>
              <a:blipFill>
                <a:blip r:embed="rId6"/>
                <a:stretch>
                  <a:fillRect l="-1523" t="-2000" r="-1523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3592496" y="2601916"/>
            <a:ext cx="5774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196402" y="2409700"/>
                <a:ext cx="123944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64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402" y="2409700"/>
                <a:ext cx="1239442" cy="300082"/>
              </a:xfrm>
              <a:prstGeom prst="rect">
                <a:avLst/>
              </a:prstGeom>
              <a:blipFill>
                <a:blip r:embed="rId7"/>
                <a:stretch>
                  <a:fillRect l="-980" t="-4000" r="-490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/>
          <p:cNvCxnSpPr/>
          <p:nvPr/>
        </p:nvCxnSpPr>
        <p:spPr>
          <a:xfrm>
            <a:off x="3517822" y="2548200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5390926" y="2549665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5216619" y="2601916"/>
                <a:ext cx="101027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350" dirty="0"/>
                  <a:t>[CONV 128]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/>
                  <a:t>2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6619" y="2601916"/>
                <a:ext cx="1010278" cy="507831"/>
              </a:xfrm>
              <a:prstGeom prst="rect">
                <a:avLst/>
              </a:prstGeom>
              <a:blipFill>
                <a:blip r:embed="rId8"/>
                <a:stretch>
                  <a:fillRect l="-1212" t="-2410" r="-1212" b="-12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069507" y="2409700"/>
                <a:ext cx="133562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112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128</a:t>
                </a: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507" y="2409700"/>
                <a:ext cx="1335622" cy="300082"/>
              </a:xfrm>
              <a:prstGeom prst="rect">
                <a:avLst/>
              </a:prstGeom>
              <a:blipFill>
                <a:blip r:embed="rId9"/>
                <a:stretch>
                  <a:fillRect l="-1370" t="-4000" r="-457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7440166" y="2601916"/>
            <a:ext cx="5774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POOL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7382566" y="2548200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8048598" y="2409700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128</a:t>
                </a: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8598" y="2409700"/>
                <a:ext cx="1143262" cy="300082"/>
              </a:xfrm>
              <a:prstGeom prst="rect">
                <a:avLst/>
              </a:prstGeom>
              <a:blipFill>
                <a:blip r:embed="rId10"/>
                <a:stretch>
                  <a:fillRect l="-1064" t="-4000" r="-1064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Arrow Connector 24"/>
          <p:cNvCxnSpPr/>
          <p:nvPr/>
        </p:nvCxnSpPr>
        <p:spPr>
          <a:xfrm>
            <a:off x="485125" y="3907835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10818" y="3960086"/>
                <a:ext cx="101027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350" dirty="0"/>
                  <a:t>[CONV 256]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/>
                  <a:t>3</a:t>
                </a: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818" y="3960086"/>
                <a:ext cx="1010278" cy="507831"/>
              </a:xfrm>
              <a:prstGeom prst="rect">
                <a:avLst/>
              </a:prstGeom>
              <a:blipFill>
                <a:blip r:embed="rId11"/>
                <a:stretch>
                  <a:fillRect l="-602" t="-2410" r="-1205" b="-12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182106" y="3769934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56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2106" y="3769934"/>
                <a:ext cx="1143262" cy="300082"/>
              </a:xfrm>
              <a:prstGeom prst="rect">
                <a:avLst/>
              </a:prstGeom>
              <a:blipFill>
                <a:blip r:embed="rId12"/>
                <a:stretch>
                  <a:fillRect l="-1604" t="-4000" r="-1070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Box 27"/>
          <p:cNvSpPr txBox="1"/>
          <p:nvPr/>
        </p:nvSpPr>
        <p:spPr>
          <a:xfrm>
            <a:off x="2319802" y="3956465"/>
            <a:ext cx="5774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2923708" y="3764250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256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3708" y="3764250"/>
                <a:ext cx="1143262" cy="300082"/>
              </a:xfrm>
              <a:prstGeom prst="rect">
                <a:avLst/>
              </a:prstGeom>
              <a:blipFill>
                <a:blip r:embed="rId13"/>
                <a:stretch>
                  <a:fillRect l="-1604" t="-4000" r="-1070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Arrow Connector 29"/>
          <p:cNvCxnSpPr/>
          <p:nvPr/>
        </p:nvCxnSpPr>
        <p:spPr>
          <a:xfrm>
            <a:off x="2245129" y="3902750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086703" y="3904214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3912396" y="3956465"/>
                <a:ext cx="101027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350" dirty="0"/>
                  <a:t>[CONV 512]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35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×</m:t>
                      </m:r>
                      <m:r>
                        <a:rPr lang="en-US" sz="1350">
                          <a:latin typeface="Cambria Math" charset="0"/>
                          <a:ea typeface="Cambria Math" charset="0"/>
                          <a:cs typeface="Cambria Math" charset="0"/>
                        </a:rPr>
                        <m:t>3</m:t>
                      </m:r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2396" y="3956465"/>
                <a:ext cx="1010278" cy="507831"/>
              </a:xfrm>
              <a:prstGeom prst="rect">
                <a:avLst/>
              </a:prstGeom>
              <a:blipFill>
                <a:blip r:embed="rId14"/>
                <a:stretch>
                  <a:fillRect l="-1205" t="-1205" r="-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4796813" y="3764250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28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813" y="3764250"/>
                <a:ext cx="1143262" cy="300082"/>
              </a:xfrm>
              <a:prstGeom prst="rect">
                <a:avLst/>
              </a:prstGeom>
              <a:blipFill>
                <a:blip r:embed="rId15"/>
                <a:stretch>
                  <a:fillRect l="-1604" t="-4000" r="-1070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6049981" y="3956465"/>
            <a:ext cx="5774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POOL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5992381" y="3902750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6766189" y="3764250"/>
                <a:ext cx="1104790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189" y="3764250"/>
                <a:ext cx="1104790" cy="300082"/>
              </a:xfrm>
              <a:prstGeom prst="rect">
                <a:avLst/>
              </a:prstGeom>
              <a:blipFill>
                <a:blip r:embed="rId16"/>
                <a:stretch>
                  <a:fillRect l="-1657" t="-2000" r="-1657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Straight Arrow Connector 43"/>
          <p:cNvCxnSpPr/>
          <p:nvPr/>
        </p:nvCxnSpPr>
        <p:spPr>
          <a:xfrm>
            <a:off x="518935" y="4901615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344628" y="4953865"/>
                <a:ext cx="1010278" cy="507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350" dirty="0"/>
                  <a:t>[CONV 512]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/>
                  <a:t>3</a:t>
                </a: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628" y="4953865"/>
                <a:ext cx="1010278" cy="507831"/>
              </a:xfrm>
              <a:prstGeom prst="rect">
                <a:avLst/>
              </a:prstGeom>
              <a:blipFill>
                <a:blip r:embed="rId17"/>
                <a:stretch>
                  <a:fillRect l="-1212" t="-2410" r="-1212" b="-12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1215917" y="4763713"/>
                <a:ext cx="1143262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14</a:t>
                </a:r>
                <a:r>
                  <a:rPr lang="en-US" sz="1350" dirty="0">
                    <a:ea typeface="Cambria Math" charset="0"/>
                    <a:cs typeface="Cambria Math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917" y="4763713"/>
                <a:ext cx="1143262" cy="300082"/>
              </a:xfrm>
              <a:prstGeom prst="rect">
                <a:avLst/>
              </a:prstGeom>
              <a:blipFill>
                <a:blip r:embed="rId18"/>
                <a:stretch>
                  <a:fillRect l="-1064" t="-4000" r="-1064" b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TextBox 46"/>
          <p:cNvSpPr txBox="1"/>
          <p:nvPr/>
        </p:nvSpPr>
        <p:spPr>
          <a:xfrm>
            <a:off x="2412403" y="4955330"/>
            <a:ext cx="5774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/>
              <a:t>POOL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3016309" y="4763115"/>
                <a:ext cx="912429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sz="1350" i="1">
                        <a:latin typeface="Cambria Math" charset="0"/>
                        <a:ea typeface="Cambria Math" charset="0"/>
                        <a:cs typeface="Cambria Math" charset="0"/>
                      </a:rPr>
                      <m:t>×</m:t>
                    </m:r>
                  </m:oMath>
                </a14:m>
                <a:r>
                  <a:rPr lang="en-US" sz="1350" dirty="0">
                    <a:latin typeface="Century Schoolbook" charset="0"/>
                    <a:ea typeface="Century Schoolbook" charset="0"/>
                    <a:cs typeface="Century Schoolbook" charset="0"/>
                  </a:rPr>
                  <a:t>512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6309" y="4763115"/>
                <a:ext cx="912429" cy="300082"/>
              </a:xfrm>
              <a:prstGeom prst="rect">
                <a:avLst/>
              </a:prstGeom>
              <a:blipFill>
                <a:blip r:embed="rId19"/>
                <a:stretch>
                  <a:fillRect l="-2013" t="-2000" r="-2013" b="-1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" name="Straight Arrow Connector 48"/>
          <p:cNvCxnSpPr/>
          <p:nvPr/>
        </p:nvCxnSpPr>
        <p:spPr>
          <a:xfrm>
            <a:off x="2337729" y="4901615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3888174" y="4904834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609041" y="4763115"/>
            <a:ext cx="4251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latin typeface="Century Schoolbook" charset="0"/>
                <a:ea typeface="Century Schoolbook" charset="0"/>
                <a:cs typeface="Century Schoolbook" charset="0"/>
              </a:rPr>
              <a:t>FC</a:t>
            </a:r>
            <a:endParaRPr lang="en-US" sz="135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36906" y="4953865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5052244" y="4901615"/>
            <a:ext cx="678581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780993" y="4759896"/>
            <a:ext cx="4251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latin typeface="Century Schoolbook" charset="0"/>
                <a:ea typeface="Century Schoolbook" charset="0"/>
                <a:cs typeface="Century Schoolbook" charset="0"/>
              </a:rPr>
              <a:t>FC</a:t>
            </a:r>
            <a:endParaRPr lang="en-US" sz="135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708858" y="4950646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4096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6221037" y="4894270"/>
            <a:ext cx="616892" cy="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950472" y="4752551"/>
            <a:ext cx="84830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 dirty="0">
                <a:latin typeface="Century Schoolbook" charset="0"/>
                <a:ea typeface="Century Schoolbook" charset="0"/>
                <a:cs typeface="Century Schoolbook" charset="0"/>
              </a:rPr>
              <a:t>Softmax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89933" y="4950646"/>
            <a:ext cx="56938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50">
                <a:latin typeface="Century Schoolbook" charset="0"/>
                <a:ea typeface="Century Schoolbook" charset="0"/>
                <a:cs typeface="Century Schoolbook" charset="0"/>
              </a:rPr>
              <a:t>1000</a:t>
            </a:r>
            <a:endParaRPr lang="en-US" sz="135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432C5BD3-CFEF-445D-A83C-EFBABDB944BC}"/>
              </a:ext>
            </a:extLst>
          </p:cNvPr>
          <p:cNvSpPr txBox="1">
            <a:spLocks/>
          </p:cNvSpPr>
          <p:nvPr/>
        </p:nvSpPr>
        <p:spPr bwMode="auto">
          <a:xfrm>
            <a:off x="358775" y="228600"/>
            <a:ext cx="840422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333333"/>
                </a:solidFill>
                <a:latin typeface="TUM Neue Helvetica 55 Regular" pitchFamily="34" charset="0"/>
              </a:defRPr>
            </a:lvl9pPr>
          </a:lstStyle>
          <a:p>
            <a:pPr defTabSz="914400"/>
            <a:r>
              <a:rPr lang="en-US" kern="0" dirty="0"/>
              <a:t>VGG - 16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C13A2BA-2E12-4DF2-BB6D-15DB64E4BF36}"/>
              </a:ext>
            </a:extLst>
          </p:cNvPr>
          <p:cNvSpPr txBox="1"/>
          <p:nvPr/>
        </p:nvSpPr>
        <p:spPr>
          <a:xfrm>
            <a:off x="1076728" y="5874457"/>
            <a:ext cx="4971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Slide adapted from deeplearning.ai convolution neural networks course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900" dirty="0" err="1">
                <a:ea typeface="Century Schoolbook" charset="0"/>
                <a:cs typeface="Century Schoolbook" charset="0"/>
              </a:rPr>
              <a:t>Simonyan</a:t>
            </a:r>
            <a:r>
              <a:rPr lang="en-US" sz="900" dirty="0">
                <a:ea typeface="Century Schoolbook" charset="0"/>
                <a:cs typeface="Century Schoolbook" charset="0"/>
              </a:rPr>
              <a:t> &amp; Zisserman 2015. Very deep convolutional networks for large-scale image recognition</a:t>
            </a:r>
          </a:p>
        </p:txBody>
      </p:sp>
    </p:spTree>
    <p:extLst>
      <p:ext uri="{BB962C8B-B14F-4D97-AF65-F5344CB8AC3E}">
        <p14:creationId xmlns:p14="http://schemas.microsoft.com/office/powerpoint/2010/main" val="51776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3" grpId="0"/>
      <p:bldP spid="15" grpId="0"/>
      <p:bldP spid="16" grpId="0"/>
      <p:bldP spid="20" grpId="0"/>
      <p:bldP spid="21" grpId="0"/>
      <p:bldP spid="22" grpId="0"/>
      <p:bldP spid="24" grpId="0"/>
      <p:bldP spid="26" grpId="0"/>
      <p:bldP spid="27" grpId="0"/>
      <p:bldP spid="28" grpId="0"/>
      <p:bldP spid="29" grpId="0"/>
      <p:bldP spid="32" grpId="0"/>
      <p:bldP spid="33" grpId="0"/>
      <p:bldP spid="34" grpId="0"/>
      <p:bldP spid="37" grpId="0"/>
      <p:bldP spid="45" grpId="0"/>
      <p:bldP spid="46" grpId="0"/>
      <p:bldP spid="47" grpId="0"/>
      <p:bldP spid="48" grpId="0"/>
      <p:bldP spid="52" grpId="0"/>
      <p:bldP spid="53" grpId="0"/>
      <p:bldP spid="55" grpId="0"/>
      <p:bldP spid="56" grpId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712449" y="515618"/>
            <a:ext cx="2298412" cy="8410781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4226689" y="4698736"/>
            <a:ext cx="3687317" cy="1346460"/>
            <a:chOff x="5393355" y="3848662"/>
            <a:chExt cx="4916423" cy="1795280"/>
          </a:xfrm>
        </p:grpSpPr>
        <p:grpSp>
          <p:nvGrpSpPr>
            <p:cNvPr id="11" name="Group 10"/>
            <p:cNvGrpSpPr/>
            <p:nvPr/>
          </p:nvGrpSpPr>
          <p:grpSpPr>
            <a:xfrm>
              <a:off x="5393355" y="4233023"/>
              <a:ext cx="2472417" cy="1410919"/>
              <a:chOff x="5393355" y="4233023"/>
              <a:chExt cx="2438401" cy="1410919"/>
            </a:xfrm>
          </p:grpSpPr>
          <p:grpSp>
            <p:nvGrpSpPr>
              <p:cNvPr id="10" name="Group 9"/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6" name="Group 5"/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5" name="Picture 4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9" name="Picture 8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" name="Picture 6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  <p:grpSp>
          <p:nvGrpSpPr>
            <p:cNvPr id="16" name="Group 15"/>
            <p:cNvGrpSpPr/>
            <p:nvPr/>
          </p:nvGrpSpPr>
          <p:grpSpPr>
            <a:xfrm>
              <a:off x="7837361" y="3848662"/>
              <a:ext cx="2472417" cy="1410919"/>
              <a:chOff x="5393355" y="4233023"/>
              <a:chExt cx="2438401" cy="1410919"/>
            </a:xfrm>
          </p:grpSpPr>
          <p:grpSp>
            <p:nvGrpSpPr>
              <p:cNvPr id="18" name="Group 17"/>
              <p:cNvGrpSpPr/>
              <p:nvPr/>
            </p:nvGrpSpPr>
            <p:grpSpPr>
              <a:xfrm>
                <a:off x="5393355" y="4245790"/>
                <a:ext cx="2438401" cy="1398152"/>
                <a:chOff x="5393355" y="4245790"/>
                <a:chExt cx="2438401" cy="1398152"/>
              </a:xfrm>
            </p:grpSpPr>
            <p:grpSp>
              <p:nvGrpSpPr>
                <p:cNvPr id="20" name="Group 19"/>
                <p:cNvGrpSpPr/>
                <p:nvPr/>
              </p:nvGrpSpPr>
              <p:grpSpPr>
                <a:xfrm>
                  <a:off x="5393355" y="4457457"/>
                  <a:ext cx="2438401" cy="1186485"/>
                  <a:chOff x="5393355" y="4457457"/>
                  <a:chExt cx="2438401" cy="1186485"/>
                </a:xfrm>
              </p:grpSpPr>
              <p:pic>
                <p:nvPicPr>
                  <p:cNvPr id="22" name="Picture 21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393355" y="4563224"/>
                    <a:ext cx="2438401" cy="1080718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/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6460156" y="4457457"/>
                    <a:ext cx="500875" cy="108071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37262" flipV="1">
                  <a:off x="5311024" y="4437412"/>
                  <a:ext cx="483301" cy="100057"/>
                </a:xfrm>
                <a:prstGeom prst="rect">
                  <a:avLst/>
                </a:prstGeom>
              </p:spPr>
            </p:pic>
          </p:grp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 flipV="1">
                <a:off x="5506363" y="4233023"/>
                <a:ext cx="45719" cy="141741"/>
              </a:xfrm>
              <a:prstGeom prst="rect">
                <a:avLst/>
              </a:prstGeom>
            </p:spPr>
          </p:pic>
        </p:grpSp>
      </p:grpSp>
      <p:sp>
        <p:nvSpPr>
          <p:cNvPr id="17" name="Rectangle 16"/>
          <p:cNvSpPr/>
          <p:nvPr/>
        </p:nvSpPr>
        <p:spPr>
          <a:xfrm>
            <a:off x="4761614" y="3975542"/>
            <a:ext cx="794084" cy="121278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F75D45-8595-415A-B923-4A71DE1100F0}"/>
              </a:ext>
            </a:extLst>
          </p:cNvPr>
          <p:cNvSpPr txBox="1"/>
          <p:nvPr/>
        </p:nvSpPr>
        <p:spPr>
          <a:xfrm>
            <a:off x="1076728" y="5874457"/>
            <a:ext cx="298831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900" dirty="0">
                <a:ea typeface="Century Schoolbook" charset="0"/>
                <a:cs typeface="Century Schoolbook" charset="0"/>
              </a:rPr>
              <a:t>[</a:t>
            </a:r>
            <a:r>
              <a:rPr lang="en-US" sz="900" dirty="0" err="1">
                <a:ea typeface="Century Schoolbook" charset="0"/>
                <a:cs typeface="Century Schoolbook" charset="0"/>
              </a:rPr>
              <a:t>Szegedy</a:t>
            </a:r>
            <a:r>
              <a:rPr lang="en-US" sz="900" dirty="0">
                <a:ea typeface="Century Schoolbook" charset="0"/>
                <a:cs typeface="Century Schoolbook" charset="0"/>
              </a:rPr>
              <a:t> et al., 2014, Going Deeper with Convolutions]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F912CA-9588-4109-882A-42CED02F6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228600"/>
            <a:ext cx="8404225" cy="609600"/>
          </a:xfrm>
        </p:spPr>
        <p:txBody>
          <a:bodyPr/>
          <a:lstStyle/>
          <a:p>
            <a:r>
              <a:rPr lang="en-US" dirty="0"/>
              <a:t>Inception Network: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BFD6D8-FC96-4260-B2E1-3EFD9302DA4C}"/>
              </a:ext>
            </a:extLst>
          </p:cNvPr>
          <p:cNvCxnSpPr>
            <a:stCxn id="17" idx="0"/>
          </p:cNvCxnSpPr>
          <p:nvPr/>
        </p:nvCxnSpPr>
        <p:spPr>
          <a:xfrm flipV="1">
            <a:off x="5158656" y="3571802"/>
            <a:ext cx="69743" cy="4037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C78A8D1-C9BF-4C05-96C0-B8FD6F2E3F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4328" y="1346971"/>
            <a:ext cx="4068148" cy="20820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2C12C55-D826-4BE9-BFF8-B04DD660F37F}"/>
              </a:ext>
            </a:extLst>
          </p:cNvPr>
          <p:cNvSpPr txBox="1"/>
          <p:nvPr/>
        </p:nvSpPr>
        <p:spPr>
          <a:xfrm>
            <a:off x="3576270" y="3383732"/>
            <a:ext cx="1472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Inception module</a:t>
            </a:r>
          </a:p>
        </p:txBody>
      </p:sp>
    </p:spTree>
    <p:extLst>
      <p:ext uri="{BB962C8B-B14F-4D97-AF65-F5344CB8AC3E}">
        <p14:creationId xmlns:p14="http://schemas.microsoft.com/office/powerpoint/2010/main" val="1411310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35617-8474-4F34-9126-53A621E0A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Residual Network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9823C-DBEF-4F3E-84E0-0FE6E5CB11F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D4A865-DEC9-446A-9D6A-8AC198CD81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C6F4E-1952-4A5B-B705-952A7FA581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AE1987-C4B7-4E9B-99A4-AECB3938F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213670" y="-1994469"/>
            <a:ext cx="3030991" cy="86963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E4A8B8-B200-47BE-85CC-BC202E48E2B9}"/>
              </a:ext>
            </a:extLst>
          </p:cNvPr>
          <p:cNvSpPr txBox="1"/>
          <p:nvPr/>
        </p:nvSpPr>
        <p:spPr>
          <a:xfrm>
            <a:off x="1076728" y="5998281"/>
            <a:ext cx="5982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900" dirty="0"/>
              <a:t>Deep Residual Learning for Image Recognition, </a:t>
            </a:r>
            <a:r>
              <a:rPr lang="en-CA" sz="900" dirty="0" err="1"/>
              <a:t>Kaiming</a:t>
            </a:r>
            <a:r>
              <a:rPr lang="en-CA" sz="900" dirty="0"/>
              <a:t> He, CVPR 2016</a:t>
            </a:r>
          </a:p>
          <a:p>
            <a:pPr marL="228600" indent="-228600">
              <a:buFont typeface="+mj-lt"/>
              <a:buAutoNum type="arabicPeriod"/>
            </a:pPr>
            <a:r>
              <a:rPr lang="en-CA" sz="900" dirty="0">
                <a:ea typeface="Century Schoolbook" charset="0"/>
                <a:cs typeface="Century Schoolbook" charset="0"/>
              </a:rPr>
              <a:t>Li, Hao, et al. "Visualizing the loss landscape of neural nets." Advances in Neural Information Processing Systems. 2018.</a:t>
            </a:r>
            <a:endParaRPr lang="en-US" sz="900" dirty="0">
              <a:ea typeface="Century Schoolbook" charset="0"/>
              <a:cs typeface="Century Schoolbook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7E2A4E-0F6B-4B0C-B861-870E1ECB96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8072" y="3819302"/>
            <a:ext cx="3361694" cy="19820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B417DA-C9B6-4A6F-B35D-9CEFBCAC5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169" y="3831868"/>
            <a:ext cx="4711959" cy="207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3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71B3-80B9-49F5-A0A4-0A63720F9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DenseNet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C8BE3-051A-43CD-ADC2-D4D3821BE34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B3EDE-D269-4F46-9ADF-552F9EF1F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A4FD0-1A22-4A6B-A2C6-8D49980633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18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F9BC4B-25E4-4B1F-BAA8-2DD16D5D945B}"/>
              </a:ext>
            </a:extLst>
          </p:cNvPr>
          <p:cNvSpPr txBox="1"/>
          <p:nvPr/>
        </p:nvSpPr>
        <p:spPr>
          <a:xfrm>
            <a:off x="1076728" y="5998281"/>
            <a:ext cx="74831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900" dirty="0"/>
              <a:t>Huang, Gao, et al. "Densely connected convolutional networks." Proceedings of the IEEE conference on computer vision and pattern recognition. 2017.</a:t>
            </a:r>
            <a:endParaRPr lang="en-US" sz="900" dirty="0">
              <a:ea typeface="Century Schoolbook" charset="0"/>
              <a:cs typeface="Century Schoolbook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E852B3-D8B6-459E-9A2F-18ECB980F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444" y="1016666"/>
            <a:ext cx="5838406" cy="406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15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8E44DA-01B6-4E0F-95A8-D4A242885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of the art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12FD4-18D6-41B9-BA78-A433E0F450B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59CC1F-251D-46EA-8935-E04C10D5F6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89E483-5E6A-4C3A-9709-5D0CB3AE3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19</a:t>
            </a:fld>
            <a:endParaRPr lang="en-US" dirty="0"/>
          </a:p>
        </p:txBody>
      </p:sp>
      <p:pic>
        <p:nvPicPr>
          <p:cNvPr id="2050" name="Picture 2" descr="https://lh3.googleusercontent.com/ox_k53zPVAg49WsebVdirQlJ7f0zo-_GDS_MoNRfwPbdNs7S21NM4Mdt9w1JXyvryKZr0vQjdwbsu2z3UVEPTJ9cIntODWkWXpH2R8Ff6m2GHi_rq9UuBprb1P38F28lTxUomf8aKA">
            <a:extLst>
              <a:ext uri="{FF2B5EF4-FFF2-40B4-BE49-F238E27FC236}">
                <a16:creationId xmlns:a16="http://schemas.microsoft.com/office/drawing/2014/main" id="{A549289B-6F1D-4E54-BA79-74F9F0B192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546" y="1533525"/>
            <a:ext cx="5651726" cy="39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8F5305C-ECC9-41C5-87E3-34860D48EAD5}"/>
              </a:ext>
            </a:extLst>
          </p:cNvPr>
          <p:cNvSpPr txBox="1"/>
          <p:nvPr/>
        </p:nvSpPr>
        <p:spPr>
          <a:xfrm>
            <a:off x="990600" y="6006064"/>
            <a:ext cx="52389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alt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https://towardsdatascience.com/transfer-learning-with-pytorch-72a052297c51</a:t>
            </a:r>
            <a:endParaRPr lang="en-US" altLang="en-US" sz="200" dirty="0"/>
          </a:p>
          <a:p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1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and Motivation</a:t>
            </a:r>
          </a:p>
        </p:txBody>
      </p:sp>
    </p:spTree>
    <p:extLst>
      <p:ext uri="{BB962C8B-B14F-4D97-AF65-F5344CB8AC3E}">
        <p14:creationId xmlns:p14="http://schemas.microsoft.com/office/powerpoint/2010/main" val="2193771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6C5542A-BE10-4A4B-B0B4-3D13691CD2A3}"/>
              </a:ext>
            </a:extLst>
          </p:cNvPr>
          <p:cNvSpPr>
            <a:spLocks noGrp="1"/>
          </p:cNvSpPr>
          <p:nvPr>
            <p:ph type="subTitle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DF619A-BD8F-4C9F-97DD-745AAAFEF5F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ConvNets</a:t>
            </a:r>
            <a:r>
              <a:rPr lang="en-US" dirty="0"/>
              <a:t> through a lens</a:t>
            </a:r>
          </a:p>
        </p:txBody>
      </p:sp>
    </p:spTree>
    <p:extLst>
      <p:ext uri="{BB962C8B-B14F-4D97-AF65-F5344CB8AC3E}">
        <p14:creationId xmlns:p14="http://schemas.microsoft.com/office/powerpoint/2010/main" val="3572357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4556F-3D06-4F05-81D0-35B23172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Deconvolution (</a:t>
            </a:r>
            <a:r>
              <a:rPr lang="en-US" dirty="0" err="1"/>
              <a:t>Zeiler</a:t>
            </a:r>
            <a:r>
              <a:rPr lang="en-US" dirty="0"/>
              <a:t> &amp; Fergus)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1C6FD-F4B5-4210-9802-AF9FFCBA489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8F9B6-9699-4FAC-AFB6-D01D26AD2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91867-6DD6-4C95-9031-87203A372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41ED45-F6E5-4F7F-98AC-787D020354FD}"/>
              </a:ext>
            </a:extLst>
          </p:cNvPr>
          <p:cNvSpPr txBox="1"/>
          <p:nvPr/>
        </p:nvSpPr>
        <p:spPr>
          <a:xfrm>
            <a:off x="358776" y="1238250"/>
            <a:ext cx="44513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Understanding convnets requires interpreting the feature activity in intermediate layers.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Map these activities back to the input pixel space, showing what input pattern originally caused a given activation in the feature maps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Mapping done with a Deconvolutional Network (</a:t>
            </a:r>
            <a:r>
              <a:rPr lang="en-CA" sz="1600" dirty="0" err="1"/>
              <a:t>Deconvnet</a:t>
            </a:r>
            <a:r>
              <a:rPr lang="en-CA" sz="1600" dirty="0"/>
              <a:t>)</a:t>
            </a:r>
            <a:endParaRPr lang="en-US" sz="1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081E3C-5DAE-407E-8E10-DD2731CEB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462" y="1269385"/>
            <a:ext cx="4277325" cy="43695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5C3729-361C-4F38-8759-E29CCD7BA6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11"/>
          <a:stretch/>
        </p:blipFill>
        <p:spPr>
          <a:xfrm>
            <a:off x="1120537" y="3207364"/>
            <a:ext cx="1340849" cy="13170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BD9CB7-B3C6-4226-9406-205004AFF4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325" r="24606"/>
          <a:stretch/>
        </p:blipFill>
        <p:spPr>
          <a:xfrm>
            <a:off x="2461386" y="3207364"/>
            <a:ext cx="1350539" cy="13170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F92485-84E3-41B7-9A8E-4995F83F3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587" y="4639507"/>
            <a:ext cx="1317011" cy="13170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48D0F11-1A35-40A3-A4C4-A4EEB9B038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9550" y="4639506"/>
            <a:ext cx="1321537" cy="131701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31CCF31-0DE8-44F6-96AF-A7EC686EA3E4}"/>
              </a:ext>
            </a:extLst>
          </p:cNvPr>
          <p:cNvSpPr txBox="1"/>
          <p:nvPr/>
        </p:nvSpPr>
        <p:spPr>
          <a:xfrm>
            <a:off x="990600" y="6006064"/>
            <a:ext cx="51603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Visualizing and Understanding Convolutional Networks, </a:t>
            </a:r>
            <a:r>
              <a:rPr lang="en-CA" sz="1100" dirty="0" err="1"/>
              <a:t>Zeiler</a:t>
            </a:r>
            <a:r>
              <a:rPr lang="en-CA" sz="1100" dirty="0"/>
              <a:t> &amp; Fergus, ECCV 2014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301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1AF26-2D88-4520-A41F-5E395DB02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Vanilla Gradient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5A3A8D-E43C-4267-A6C4-7FE856F78DC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A76F4-D122-4E46-A504-CDEB11FE65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E3C75F-50E5-49DC-BF8A-5861ADE73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22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FC457-7542-4B3E-8611-8706BB53D1F5}"/>
              </a:ext>
            </a:extLst>
          </p:cNvPr>
          <p:cNvSpPr txBox="1"/>
          <p:nvPr/>
        </p:nvSpPr>
        <p:spPr>
          <a:xfrm>
            <a:off x="990600" y="6006064"/>
            <a:ext cx="68547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Deep Inside Convolutional Networks: Visualising Image Classification Models and Saliency Maps, </a:t>
            </a:r>
            <a:r>
              <a:rPr lang="en-CA" sz="1100" dirty="0" err="1"/>
              <a:t>Simonyan</a:t>
            </a:r>
            <a:r>
              <a:rPr lang="en-CA" sz="1100" dirty="0"/>
              <a:t>, 2013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4267F2-87A1-40A3-9215-A925331B57C8}"/>
              </a:ext>
            </a:extLst>
          </p:cNvPr>
          <p:cNvSpPr txBox="1"/>
          <p:nvPr/>
        </p:nvSpPr>
        <p:spPr>
          <a:xfrm>
            <a:off x="409576" y="989737"/>
            <a:ext cx="82010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Computes a class saliency map, specific to a given image and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Given an image I, a class C, and a classification </a:t>
            </a:r>
            <a:r>
              <a:rPr lang="en-CA" dirty="0" err="1"/>
              <a:t>ConvNet</a:t>
            </a:r>
            <a:r>
              <a:rPr lang="en-CA" dirty="0"/>
              <a:t> with the class score function Sc(I), we would like to rank the pixels of I based on their influence on the score Sc(I)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The magnitude of the derivative indicates which pixels need to be changed the least to affect the class score the most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BB43874-0B1F-435C-A36C-94D205346F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258" y="3190331"/>
            <a:ext cx="1843150" cy="24949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48E0DD-9168-4BBE-B58C-397B83410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716" y="3190330"/>
            <a:ext cx="1939998" cy="2494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B27E0E-B689-401A-A3A7-0365E861E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6952" y="3171281"/>
            <a:ext cx="1820820" cy="24949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E3CDD4-F83E-4C7F-AFF6-1350969E24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02" y="3429000"/>
            <a:ext cx="2258041" cy="5645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F42572-0460-4875-860E-B1CE8B756D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775" y="4100201"/>
            <a:ext cx="1766399" cy="10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667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4556F-3D06-4F05-81D0-35B23172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Guided Backprop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1C6FD-F4B5-4210-9802-AF9FFCBA489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8F9B6-9699-4FAC-AFB6-D01D26AD2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91867-6DD6-4C95-9031-87203A372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23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CCF31-0DE8-44F6-96AF-A7EC686EA3E4}"/>
              </a:ext>
            </a:extLst>
          </p:cNvPr>
          <p:cNvSpPr txBox="1"/>
          <p:nvPr/>
        </p:nvSpPr>
        <p:spPr>
          <a:xfrm>
            <a:off x="990600" y="6006064"/>
            <a:ext cx="73068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 err="1"/>
              <a:t>Springenberg</a:t>
            </a:r>
            <a:r>
              <a:rPr lang="en-CA" sz="1100" dirty="0"/>
              <a:t>, </a:t>
            </a:r>
            <a:r>
              <a:rPr lang="en-CA" sz="1100" dirty="0" err="1"/>
              <a:t>Jost</a:t>
            </a:r>
            <a:r>
              <a:rPr lang="en-CA" sz="1100" dirty="0"/>
              <a:t> Tobias, et al. "Striving for simplicity: The all convolutional net." </a:t>
            </a:r>
            <a:r>
              <a:rPr lang="en-CA" sz="1100" dirty="0" err="1"/>
              <a:t>arXiv</a:t>
            </a:r>
            <a:r>
              <a:rPr lang="en-CA" sz="1100" dirty="0"/>
              <a:t> preprint arXiv:1412.6806 (2014).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94AFF3-B219-4278-B79E-FC0BB0B1D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177" y="1071061"/>
            <a:ext cx="4397220" cy="17497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394533-BB07-4B0D-B729-496B001BDD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92" y="2783621"/>
            <a:ext cx="8404225" cy="274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123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4556F-3D06-4F05-81D0-35B23172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</a:t>
            </a:r>
            <a:r>
              <a:rPr lang="en-US" dirty="0" err="1"/>
              <a:t>SmoothGrad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1C6FD-F4B5-4210-9802-AF9FFCBA489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8F9B6-9699-4FAC-AFB6-D01D26AD2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91867-6DD6-4C95-9031-87203A372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24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1CCF31-0DE8-44F6-96AF-A7EC686EA3E4}"/>
              </a:ext>
            </a:extLst>
          </p:cNvPr>
          <p:cNvSpPr txBox="1"/>
          <p:nvPr/>
        </p:nvSpPr>
        <p:spPr>
          <a:xfrm>
            <a:off x="990600" y="6006064"/>
            <a:ext cx="66976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 err="1"/>
              <a:t>Smilkov</a:t>
            </a:r>
            <a:r>
              <a:rPr lang="en-CA" sz="1100" dirty="0"/>
              <a:t>, Daniel, et al. "</a:t>
            </a:r>
            <a:r>
              <a:rPr lang="en-CA" sz="1100" dirty="0" err="1"/>
              <a:t>Smoothgrad</a:t>
            </a:r>
            <a:r>
              <a:rPr lang="en-CA" sz="1100" dirty="0"/>
              <a:t>: removing noise by adding noise." </a:t>
            </a:r>
            <a:r>
              <a:rPr lang="en-CA" sz="1100" dirty="0" err="1"/>
              <a:t>arXiv</a:t>
            </a:r>
            <a:r>
              <a:rPr lang="en-CA" sz="1100" dirty="0"/>
              <a:t> preprint arXiv:1706.03825 (2017).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89F28F-4E29-4B96-9BBE-6B055F561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605" y="908862"/>
            <a:ext cx="4282751" cy="197689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E34DDA5-0B66-4DF1-8CCD-23F160A8D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429" y="2978481"/>
            <a:ext cx="8486191" cy="25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506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C343B-34AA-46AC-A9B1-FE7CB270C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Class Activation Maps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E26B78-81F8-496A-B5D0-F09E797C2F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5FEF6-6895-4034-9167-2D88DD2BA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C5F68-7DD1-456B-92AF-577A72020E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B514CC-BAE0-4FC0-B6DC-67052F38B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654538"/>
            <a:ext cx="5569378" cy="26024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FED557-A94A-43D2-BA53-15E5EE66D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079" y="1043020"/>
            <a:ext cx="2900041" cy="68751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9EFFE7-424E-47B5-9D44-477BA57C5713}"/>
              </a:ext>
            </a:extLst>
          </p:cNvPr>
          <p:cNvSpPr txBox="1"/>
          <p:nvPr/>
        </p:nvSpPr>
        <p:spPr>
          <a:xfrm>
            <a:off x="358775" y="1100900"/>
            <a:ext cx="4294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Each spatial element of the map is given by: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ACB3BF7-7BF7-45CE-8BD5-CBC49441BD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9601"/>
          <a:stretch/>
        </p:blipFill>
        <p:spPr>
          <a:xfrm>
            <a:off x="1500187" y="4677524"/>
            <a:ext cx="1190625" cy="120491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AE12CF-2B47-4FEA-8B2F-82AFFC831C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2490"/>
          <a:stretch/>
        </p:blipFill>
        <p:spPr>
          <a:xfrm>
            <a:off x="2690812" y="4746581"/>
            <a:ext cx="1190625" cy="11358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D56633B-DED2-46EB-8BD3-3E6E02DBF1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115" y="4720387"/>
            <a:ext cx="1143000" cy="1162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F3337A-2440-4D20-91D7-FB0DF02217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2165" y="4718006"/>
            <a:ext cx="1181100" cy="117157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6BCEA09-8AD8-4EA0-B04A-330AE2C00318}"/>
              </a:ext>
            </a:extLst>
          </p:cNvPr>
          <p:cNvSpPr txBox="1"/>
          <p:nvPr/>
        </p:nvSpPr>
        <p:spPr>
          <a:xfrm>
            <a:off x="990600" y="6006064"/>
            <a:ext cx="45656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Learning Deep Features for Discriminative Localization, Zhou, CVPR 2016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643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C0851-84FB-4424-AFDA-BB147D7E2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Grad-CAM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2EE47-A1FB-4563-865D-F474C72C089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7A8A2-73CF-4696-84B0-ABB50B41D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D8D90-E30D-4D31-BFE2-F515BAE359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395C4A-890E-46BA-8F9E-A31F45880F77}"/>
              </a:ext>
            </a:extLst>
          </p:cNvPr>
          <p:cNvSpPr txBox="1"/>
          <p:nvPr/>
        </p:nvSpPr>
        <p:spPr>
          <a:xfrm>
            <a:off x="990600" y="6006064"/>
            <a:ext cx="58416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Visual Explanations from Deep Networks via Gradient-based Localization, </a:t>
            </a:r>
            <a:r>
              <a:rPr lang="en-CA" sz="1100" dirty="0" err="1"/>
              <a:t>Selvaraju</a:t>
            </a:r>
            <a:r>
              <a:rPr lang="en-CA" sz="1100" dirty="0"/>
              <a:t>, CVPR 2017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CB981F-4842-48D0-BEBE-96653CB8C2CE}"/>
              </a:ext>
            </a:extLst>
          </p:cNvPr>
          <p:cNvSpPr txBox="1"/>
          <p:nvPr/>
        </p:nvSpPr>
        <p:spPr>
          <a:xfrm>
            <a:off x="430494" y="1144745"/>
            <a:ext cx="80321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Unlike CAM, Grad-CAM is applicable to a wide variety of CNN model-families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/>
              <a:t>Grad-CAM uses the gradient information flowing into the last convolutional layer of the CNN to understand the importance of each neuron for a decision of interest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l-GR" sz="1600" dirty="0"/>
              <a:t>α</a:t>
            </a:r>
            <a:r>
              <a:rPr lang="en-CA" sz="1600" dirty="0"/>
              <a:t> captures the ‘importance’ of feature map k for a target class c.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F57848-1743-4534-AEC4-6D76D7522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19" y="2423359"/>
            <a:ext cx="3177148" cy="138426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DD333D-F624-4F06-A2DE-413E4ACED5CE}"/>
              </a:ext>
            </a:extLst>
          </p:cNvPr>
          <p:cNvSpPr/>
          <p:nvPr/>
        </p:nvSpPr>
        <p:spPr>
          <a:xfrm>
            <a:off x="430494" y="4231030"/>
            <a:ext cx="731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3089F0-D347-4FC0-AC98-11334836C9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381" y="2555724"/>
            <a:ext cx="3467100" cy="8858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99025A9-1E86-4350-B7FE-A67DD8F761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963" y="3994166"/>
            <a:ext cx="61912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43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C0851-84FB-4424-AFDA-BB147D7E2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Sanity Checks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82EE47-A1FB-4563-865D-F474C72C089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7A8A2-73CF-4696-84B0-ABB50B41D7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D8D90-E30D-4D31-BFE2-F515BAE359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27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395C4A-890E-46BA-8F9E-A31F45880F77}"/>
              </a:ext>
            </a:extLst>
          </p:cNvPr>
          <p:cNvSpPr txBox="1"/>
          <p:nvPr/>
        </p:nvSpPr>
        <p:spPr>
          <a:xfrm>
            <a:off x="990600" y="6006064"/>
            <a:ext cx="69878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Adebayo, Julius, et al. "Sanity checks for saliency maps." Advances in Neural Information Processing Systems. 2018.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DD333D-F624-4F06-A2DE-413E4ACED5CE}"/>
              </a:ext>
            </a:extLst>
          </p:cNvPr>
          <p:cNvSpPr/>
          <p:nvPr/>
        </p:nvSpPr>
        <p:spPr>
          <a:xfrm>
            <a:off x="430494" y="4231030"/>
            <a:ext cx="7318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23BDC7-A0D2-4B42-9906-6AE983C338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7411"/>
            <a:ext cx="9144000" cy="492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326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E7EF8-6D6B-4529-BF91-EC97C4B1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Explanation by Occlusion (Perturbation)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CC0A6-15E8-4CCE-9C11-8ACE5FA020B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09EA2-68BE-40AD-A8CE-BD39A8515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Computer Aided Medical Procedures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F4664-BDC9-42D6-996B-644C921D0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28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F87B85-051C-4C55-8801-6C4BEAC373D9}"/>
              </a:ext>
            </a:extLst>
          </p:cNvPr>
          <p:cNvSpPr txBox="1"/>
          <p:nvPr/>
        </p:nvSpPr>
        <p:spPr>
          <a:xfrm>
            <a:off x="1117172" y="5817950"/>
            <a:ext cx="74016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Visualizing and Understanding Convolutional Networks, </a:t>
            </a:r>
            <a:r>
              <a:rPr lang="en-CA" sz="1100" dirty="0" err="1"/>
              <a:t>Zeiler</a:t>
            </a:r>
            <a:r>
              <a:rPr lang="en-CA" sz="1100" dirty="0"/>
              <a:t> &amp; Fergus, ECCV 2014</a:t>
            </a:r>
          </a:p>
          <a:p>
            <a:pPr marL="228600" indent="-228600">
              <a:buFont typeface="+mj-lt"/>
              <a:buAutoNum type="arabicPeriod"/>
            </a:pPr>
            <a:r>
              <a:rPr lang="en-CA" sz="1100" dirty="0"/>
              <a:t>Ancona, Marco, et al. "Towards better understanding of gradient-based attribution methods for deep neural networks." </a:t>
            </a:r>
            <a:r>
              <a:rPr lang="en-CA" sz="1100" dirty="0" err="1"/>
              <a:t>arXiv</a:t>
            </a:r>
            <a:r>
              <a:rPr lang="en-CA" sz="1100" dirty="0"/>
              <a:t> preprint arXiv:1711.06104 (2017).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DBF1FF-FBEE-4568-894D-17A5D32D3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88" y="2751145"/>
            <a:ext cx="8602824" cy="1864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B30051-F5FF-4EFE-8777-6AB36F8EB7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305" y="1592609"/>
            <a:ext cx="3077390" cy="52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89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E7EF8-6D6B-4529-BF91-EC97C4B1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Perturbation Masks (RISE)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CC0A6-15E8-4CCE-9C11-8ACE5FA020B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09EA2-68BE-40AD-A8CE-BD39A8515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Computer Aided Medical Procedures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F4664-BDC9-42D6-996B-644C921D0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29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F87B85-051C-4C55-8801-6C4BEAC373D9}"/>
              </a:ext>
            </a:extLst>
          </p:cNvPr>
          <p:cNvSpPr txBox="1"/>
          <p:nvPr/>
        </p:nvSpPr>
        <p:spPr>
          <a:xfrm>
            <a:off x="1117172" y="5761964"/>
            <a:ext cx="66365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 err="1"/>
              <a:t>Petsiuk</a:t>
            </a:r>
            <a:r>
              <a:rPr lang="en-CA" sz="1100" dirty="0"/>
              <a:t>, Vitali, </a:t>
            </a:r>
            <a:r>
              <a:rPr lang="en-CA" sz="1100" dirty="0" err="1"/>
              <a:t>Abir</a:t>
            </a:r>
            <a:r>
              <a:rPr lang="en-CA" sz="1100" dirty="0"/>
              <a:t> Das, and Kate </a:t>
            </a:r>
            <a:r>
              <a:rPr lang="en-CA" sz="1100" dirty="0" err="1"/>
              <a:t>Saenko</a:t>
            </a:r>
            <a:r>
              <a:rPr lang="en-CA" sz="1100" dirty="0"/>
              <a:t>. "Rise: Randomized input sampling for explanation of black-box models." </a:t>
            </a:r>
            <a:r>
              <a:rPr lang="en-CA" sz="1100" dirty="0" err="1"/>
              <a:t>arXiv</a:t>
            </a:r>
            <a:r>
              <a:rPr lang="en-CA" sz="1100" dirty="0"/>
              <a:t> preprint arXiv:1806.07421 (2018).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DDF09D-FD1E-4252-A283-5FBF32142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436914"/>
            <a:ext cx="8174493" cy="333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15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Nets Recap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Computer Aided Medical Procedures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3</a:t>
            </a:fld>
            <a:endParaRPr lang="en-US" dirty="0"/>
          </a:p>
        </p:txBody>
      </p:sp>
      <p:pic>
        <p:nvPicPr>
          <p:cNvPr id="1026" name="Picture 2" descr="Image result for neural network">
            <a:extLst>
              <a:ext uri="{FF2B5EF4-FFF2-40B4-BE49-F238E27FC236}">
                <a16:creationId xmlns:a16="http://schemas.microsoft.com/office/drawing/2014/main" id="{B0284FEB-B5A3-42CB-A998-F39CBD4586B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5"/>
          <a:stretch/>
        </p:blipFill>
        <p:spPr bwMode="auto">
          <a:xfrm>
            <a:off x="3500323" y="4809783"/>
            <a:ext cx="1376477" cy="817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lh5.googleusercontent.com/-Z6-HuaaIqR-u6rZlAWJlh2qjyQOhklBphNhCqZOy92p8scA1uCiZ6TZHXza1XRi0pLMSspOUnLpGCISNmgaR1jCMi0IhOTs0iBoHTBB9BdFrFReu2nIoWZQwOkAg5H4fcgeOFtkFw">
            <a:extLst>
              <a:ext uri="{FF2B5EF4-FFF2-40B4-BE49-F238E27FC236}">
                <a16:creationId xmlns:a16="http://schemas.microsoft.com/office/drawing/2014/main" id="{EF032741-250E-4E8B-B21E-5C6F6A521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47" y="2791550"/>
            <a:ext cx="1517650" cy="126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195D37-3E55-4A62-8E0B-DA785AB11DDB}"/>
              </a:ext>
            </a:extLst>
          </p:cNvPr>
          <p:cNvSpPr txBox="1"/>
          <p:nvPr/>
        </p:nvSpPr>
        <p:spPr>
          <a:xfrm>
            <a:off x="6515100" y="3237468"/>
            <a:ext cx="11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Cat? (0/1)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31BA60-1915-4765-8F92-DCC031FFC632}"/>
              </a:ext>
            </a:extLst>
          </p:cNvPr>
          <p:cNvSpPr txBox="1"/>
          <p:nvPr/>
        </p:nvSpPr>
        <p:spPr>
          <a:xfrm>
            <a:off x="3816350" y="1324484"/>
            <a:ext cx="13855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Predict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Compare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Learn</a:t>
            </a:r>
          </a:p>
        </p:txBody>
      </p:sp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CAE21145-0EE4-46ED-9396-426772D370CE}"/>
              </a:ext>
            </a:extLst>
          </p:cNvPr>
          <p:cNvSpPr/>
          <p:nvPr/>
        </p:nvSpPr>
        <p:spPr>
          <a:xfrm>
            <a:off x="5282924" y="1495934"/>
            <a:ext cx="559352" cy="685800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F6AA0FAD-190E-4CF5-A326-8B6112F5398A}"/>
              </a:ext>
            </a:extLst>
          </p:cNvPr>
          <p:cNvSpPr/>
          <p:nvPr/>
        </p:nvSpPr>
        <p:spPr>
          <a:xfrm rot="10800000">
            <a:off x="3085824" y="1443249"/>
            <a:ext cx="559352" cy="685800"/>
          </a:xfrm>
          <a:prstGeom prst="curvedLef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70E2E8D-407E-4CA8-AFD8-C26062AD01F7}"/>
              </a:ext>
            </a:extLst>
          </p:cNvPr>
          <p:cNvSpPr/>
          <p:nvPr/>
        </p:nvSpPr>
        <p:spPr>
          <a:xfrm>
            <a:off x="3069796" y="3191062"/>
            <a:ext cx="368300" cy="469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1E54008-7D64-41F8-ADB4-28FF68F9AA2C}"/>
              </a:ext>
            </a:extLst>
          </p:cNvPr>
          <p:cNvSpPr/>
          <p:nvPr/>
        </p:nvSpPr>
        <p:spPr>
          <a:xfrm>
            <a:off x="5976212" y="3187184"/>
            <a:ext cx="368300" cy="469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Process 10">
            <a:extLst>
              <a:ext uri="{FF2B5EF4-FFF2-40B4-BE49-F238E27FC236}">
                <a16:creationId xmlns:a16="http://schemas.microsoft.com/office/drawing/2014/main" id="{C28A9239-2D96-4652-8224-B06BB7524386}"/>
              </a:ext>
            </a:extLst>
          </p:cNvPr>
          <p:cNvSpPr/>
          <p:nvPr/>
        </p:nvSpPr>
        <p:spPr>
          <a:xfrm>
            <a:off x="3872637" y="2927315"/>
            <a:ext cx="1689963" cy="105417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ML Model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924D194-EF8F-4849-86EA-E47AB9F3A3A6}"/>
              </a:ext>
            </a:extLst>
          </p:cNvPr>
          <p:cNvGrpSpPr/>
          <p:nvPr/>
        </p:nvGrpSpPr>
        <p:grpSpPr>
          <a:xfrm>
            <a:off x="2218897" y="4827220"/>
            <a:ext cx="558800" cy="603633"/>
            <a:chOff x="1339850" y="4888766"/>
            <a:chExt cx="558800" cy="603633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E85D348-0063-4269-AD15-4A76D3F40AE1}"/>
                </a:ext>
              </a:extLst>
            </p:cNvPr>
            <p:cNvSpPr/>
            <p:nvPr/>
          </p:nvSpPr>
          <p:spPr>
            <a:xfrm>
              <a:off x="1339850" y="4888766"/>
              <a:ext cx="133350" cy="1333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8BBF483-6ED6-4E0A-A0A2-DB6853D21CF5}"/>
                </a:ext>
              </a:extLst>
            </p:cNvPr>
            <p:cNvSpPr/>
            <p:nvPr/>
          </p:nvSpPr>
          <p:spPr>
            <a:xfrm>
              <a:off x="1343025" y="5122687"/>
              <a:ext cx="133350" cy="1333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AB0CAE5-B27E-4875-BC27-E5D1867D61FC}"/>
                </a:ext>
              </a:extLst>
            </p:cNvPr>
            <p:cNvSpPr/>
            <p:nvPr/>
          </p:nvSpPr>
          <p:spPr>
            <a:xfrm>
              <a:off x="1343025" y="5359049"/>
              <a:ext cx="133350" cy="13335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1553895-16DB-4728-ABC4-F5AC0F60193B}"/>
                </a:ext>
              </a:extLst>
            </p:cNvPr>
            <p:cNvSpPr/>
            <p:nvPr/>
          </p:nvSpPr>
          <p:spPr>
            <a:xfrm>
              <a:off x="1765300" y="5122687"/>
              <a:ext cx="133350" cy="1333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F4E2EF7-4363-4E61-B47F-9DC5F2C85A13}"/>
                </a:ext>
              </a:extLst>
            </p:cNvPr>
            <p:cNvCxnSpPr>
              <a:cxnSpLocks/>
              <a:stCxn id="13" idx="6"/>
              <a:endCxn id="19" idx="2"/>
            </p:cNvCxnSpPr>
            <p:nvPr/>
          </p:nvCxnSpPr>
          <p:spPr>
            <a:xfrm>
              <a:off x="1473200" y="4955441"/>
              <a:ext cx="292100" cy="2339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BD870E8-643D-4109-AAAF-437A988C21E8}"/>
                </a:ext>
              </a:extLst>
            </p:cNvPr>
            <p:cNvCxnSpPr>
              <a:stCxn id="17" idx="6"/>
              <a:endCxn id="19" idx="2"/>
            </p:cNvCxnSpPr>
            <p:nvPr/>
          </p:nvCxnSpPr>
          <p:spPr>
            <a:xfrm>
              <a:off x="1476375" y="5189362"/>
              <a:ext cx="28892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E06A806-B169-4F22-87D0-83FC7F863774}"/>
                </a:ext>
              </a:extLst>
            </p:cNvPr>
            <p:cNvCxnSpPr>
              <a:cxnSpLocks/>
              <a:stCxn id="18" idx="6"/>
              <a:endCxn id="19" idx="2"/>
            </p:cNvCxnSpPr>
            <p:nvPr/>
          </p:nvCxnSpPr>
          <p:spPr>
            <a:xfrm flipV="1">
              <a:off x="1476375" y="5189362"/>
              <a:ext cx="288925" cy="23636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F7BDE39-9AD4-480E-AD6D-157DADC74513}"/>
              </a:ext>
            </a:extLst>
          </p:cNvPr>
          <p:cNvCxnSpPr/>
          <p:nvPr/>
        </p:nvCxnSpPr>
        <p:spPr>
          <a:xfrm flipH="1">
            <a:off x="2736421" y="4139175"/>
            <a:ext cx="1038653" cy="553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8719696-7983-435E-99E6-58FEC9511EF4}"/>
              </a:ext>
            </a:extLst>
          </p:cNvPr>
          <p:cNvCxnSpPr>
            <a:cxnSpLocks/>
          </p:cNvCxnSpPr>
          <p:nvPr/>
        </p:nvCxnSpPr>
        <p:spPr>
          <a:xfrm flipH="1">
            <a:off x="4419600" y="4139175"/>
            <a:ext cx="298018" cy="553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E03C495-02F8-435E-B94F-E7FA7D625E07}"/>
              </a:ext>
            </a:extLst>
          </p:cNvPr>
          <p:cNvCxnSpPr>
            <a:cxnSpLocks/>
          </p:cNvCxnSpPr>
          <p:nvPr/>
        </p:nvCxnSpPr>
        <p:spPr>
          <a:xfrm>
            <a:off x="5721350" y="4139175"/>
            <a:ext cx="1092200" cy="515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77729922-761A-4AAD-9E64-DB29F83A9F16}"/>
              </a:ext>
            </a:extLst>
          </p:cNvPr>
          <p:cNvSpPr txBox="1"/>
          <p:nvPr/>
        </p:nvSpPr>
        <p:spPr>
          <a:xfrm>
            <a:off x="5377986" y="4928171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  <p:sp>
        <p:nvSpPr>
          <p:cNvPr id="39" name="Cube 38">
            <a:extLst>
              <a:ext uri="{FF2B5EF4-FFF2-40B4-BE49-F238E27FC236}">
                <a16:creationId xmlns:a16="http://schemas.microsoft.com/office/drawing/2014/main" id="{B0685450-402C-4569-A9FB-F2A08742B859}"/>
              </a:ext>
            </a:extLst>
          </p:cNvPr>
          <p:cNvSpPr/>
          <p:nvPr/>
        </p:nvSpPr>
        <p:spPr>
          <a:xfrm>
            <a:off x="6515100" y="5003141"/>
            <a:ext cx="406828" cy="336933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Cube 41">
            <a:extLst>
              <a:ext uri="{FF2B5EF4-FFF2-40B4-BE49-F238E27FC236}">
                <a16:creationId xmlns:a16="http://schemas.microsoft.com/office/drawing/2014/main" id="{E04C2A0A-BF20-4459-8095-E223CE2C6E6D}"/>
              </a:ext>
            </a:extLst>
          </p:cNvPr>
          <p:cNvSpPr/>
          <p:nvPr/>
        </p:nvSpPr>
        <p:spPr>
          <a:xfrm>
            <a:off x="7160786" y="5032894"/>
            <a:ext cx="304950" cy="291956"/>
          </a:xfrm>
          <a:prstGeom prst="cube">
            <a:avLst>
              <a:gd name="adj" fmla="val 56975"/>
            </a:avLst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lowchart: Process 39">
            <a:extLst>
              <a:ext uri="{FF2B5EF4-FFF2-40B4-BE49-F238E27FC236}">
                <a16:creationId xmlns:a16="http://schemas.microsoft.com/office/drawing/2014/main" id="{830140BA-4050-4D07-B1EA-D7F3A44C9DFD}"/>
              </a:ext>
            </a:extLst>
          </p:cNvPr>
          <p:cNvSpPr/>
          <p:nvPr/>
        </p:nvSpPr>
        <p:spPr>
          <a:xfrm>
            <a:off x="1800599" y="4771546"/>
            <a:ext cx="1237973" cy="814653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lowchart: Process 43">
            <a:extLst>
              <a:ext uri="{FF2B5EF4-FFF2-40B4-BE49-F238E27FC236}">
                <a16:creationId xmlns:a16="http://schemas.microsoft.com/office/drawing/2014/main" id="{E6D3A26F-8B02-48B6-8264-15C3B8C5C4D5}"/>
              </a:ext>
            </a:extLst>
          </p:cNvPr>
          <p:cNvSpPr/>
          <p:nvPr/>
        </p:nvSpPr>
        <p:spPr>
          <a:xfrm>
            <a:off x="3438096" y="4771547"/>
            <a:ext cx="1591104" cy="862022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lowchart: Process 44">
            <a:extLst>
              <a:ext uri="{FF2B5EF4-FFF2-40B4-BE49-F238E27FC236}">
                <a16:creationId xmlns:a16="http://schemas.microsoft.com/office/drawing/2014/main" id="{7374C1F6-AFF2-45A1-8E97-16C919866ED2}"/>
              </a:ext>
            </a:extLst>
          </p:cNvPr>
          <p:cNvSpPr/>
          <p:nvPr/>
        </p:nvSpPr>
        <p:spPr>
          <a:xfrm>
            <a:off x="6398577" y="4776096"/>
            <a:ext cx="1237973" cy="814653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EF7F01E-B8C4-4F3B-8734-2557F0220E1E}"/>
              </a:ext>
            </a:extLst>
          </p:cNvPr>
          <p:cNvCxnSpPr>
            <a:cxnSpLocks/>
          </p:cNvCxnSpPr>
          <p:nvPr/>
        </p:nvCxnSpPr>
        <p:spPr>
          <a:xfrm>
            <a:off x="6944058" y="5160909"/>
            <a:ext cx="1901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61ED811B-1CED-4653-95AF-BE988517E77E}"/>
              </a:ext>
            </a:extLst>
          </p:cNvPr>
          <p:cNvSpPr txBox="1"/>
          <p:nvPr/>
        </p:nvSpPr>
        <p:spPr>
          <a:xfrm>
            <a:off x="1443812" y="5621226"/>
            <a:ext cx="1904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Logistic regression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5450F11-2D8B-46ED-B9B0-983DCEB53E24}"/>
              </a:ext>
            </a:extLst>
          </p:cNvPr>
          <p:cNvSpPr txBox="1"/>
          <p:nvPr/>
        </p:nvSpPr>
        <p:spPr>
          <a:xfrm>
            <a:off x="3378813" y="5665483"/>
            <a:ext cx="17845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Feed forward NN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5CC8092-87E0-478A-BDCB-7DD6AF4BD0E4}"/>
              </a:ext>
            </a:extLst>
          </p:cNvPr>
          <p:cNvSpPr txBox="1"/>
          <p:nvPr/>
        </p:nvSpPr>
        <p:spPr>
          <a:xfrm>
            <a:off x="6160362" y="5627247"/>
            <a:ext cx="1834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Convolutional NN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C836C8F-900C-4D8A-B9EA-1B9783155A64}"/>
              </a:ext>
            </a:extLst>
          </p:cNvPr>
          <p:cNvSpPr txBox="1"/>
          <p:nvPr/>
        </p:nvSpPr>
        <p:spPr>
          <a:xfrm>
            <a:off x="8077200" y="493288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664343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E7EF8-6D6B-4529-BF91-EC97C4B1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Visualization: Extremal Perturbation and Smooth Masks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ECC0A6-15E8-4CCE-9C11-8ACE5FA020B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09EA2-68BE-40AD-A8CE-BD39A8515A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Computer Aided Medical Procedures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F4664-BDC9-42D6-996B-644C921D01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30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F87B85-051C-4C55-8801-6C4BEAC373D9}"/>
              </a:ext>
            </a:extLst>
          </p:cNvPr>
          <p:cNvSpPr txBox="1"/>
          <p:nvPr/>
        </p:nvSpPr>
        <p:spPr>
          <a:xfrm>
            <a:off x="1117172" y="5761964"/>
            <a:ext cx="663656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Fong, Ruth, Mandela Patrick, and Andrea </a:t>
            </a:r>
            <a:r>
              <a:rPr lang="en-CA" sz="1100" dirty="0" err="1"/>
              <a:t>Vedaldi</a:t>
            </a:r>
            <a:r>
              <a:rPr lang="en-CA" sz="1100" dirty="0"/>
              <a:t>. "Understanding Deep Networks via Extremal Perturbations and Smooth Masks." Proceedings of the IEEE International Conference on Computer Vision. 2019.</a:t>
            </a:r>
            <a:endParaRPr lang="en-US" sz="1100" dirty="0">
              <a:latin typeface="Century Schoolbook" charset="0"/>
              <a:ea typeface="Century Schoolbook" charset="0"/>
              <a:cs typeface="Century Schoolbook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D03A42-F2A9-44D3-B857-AB26F8CFA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38" y="3013744"/>
            <a:ext cx="7660433" cy="24915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801F74-C0C5-4561-B6B2-0DF2E8DC2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869" y="1769870"/>
            <a:ext cx="5089169" cy="84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17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A16BA-54FD-44A2-B8CD-DCA3A1AC8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 forward NN for image classification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84DC6-E0A6-42B4-8B41-EB92587E35F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DE24C-F172-4E95-A35C-257F3A537B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24AAB-A37A-4112-9B62-58E3742CD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4</a:t>
            </a:fld>
            <a:endParaRPr lang="en-US" dirty="0"/>
          </a:p>
        </p:txBody>
      </p:sp>
      <p:pic>
        <p:nvPicPr>
          <p:cNvPr id="7" name="Picture 4" descr="https://lh5.googleusercontent.com/-Z6-HuaaIqR-u6rZlAWJlh2qjyQOhklBphNhCqZOy92p8scA1uCiZ6TZHXza1XRi0pLMSspOUnLpGCISNmgaR1jCMi0IhOTs0iBoHTBB9BdFrFReu2nIoWZQwOkAg5H4fcgeOFtkFw">
            <a:extLst>
              <a:ext uri="{FF2B5EF4-FFF2-40B4-BE49-F238E27FC236}">
                <a16:creationId xmlns:a16="http://schemas.microsoft.com/office/drawing/2014/main" id="{892D6887-5C9D-40B7-B915-ED8D9B2D0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40" y="1749173"/>
            <a:ext cx="1114853" cy="93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A2DA961-A5DE-44E5-A3BF-1310B5B43115}"/>
              </a:ext>
            </a:extLst>
          </p:cNvPr>
          <p:cNvSpPr txBox="1"/>
          <p:nvPr/>
        </p:nvSpPr>
        <p:spPr>
          <a:xfrm>
            <a:off x="4876800" y="2667000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  <a:r>
              <a:rPr lang="en-US" baseline="-25000" dirty="0"/>
              <a:t>1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D3C8E8-A3D7-4EE1-B0F4-8D534C04EA86}"/>
              </a:ext>
            </a:extLst>
          </p:cNvPr>
          <p:cNvSpPr txBox="1"/>
          <p:nvPr/>
        </p:nvSpPr>
        <p:spPr>
          <a:xfrm>
            <a:off x="4876800" y="3036332"/>
            <a:ext cx="362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298431-66E9-4A32-BEF4-F237A0B74669}"/>
              </a:ext>
            </a:extLst>
          </p:cNvPr>
          <p:cNvSpPr txBox="1"/>
          <p:nvPr/>
        </p:nvSpPr>
        <p:spPr>
          <a:xfrm>
            <a:off x="4876800" y="3470848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</a:t>
            </a:r>
            <a:r>
              <a:rPr lang="en-US" baseline="-25000" dirty="0" err="1"/>
              <a:t>N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B99AC7-DA55-4862-BF3C-9F0F58F34CD5}"/>
              </a:ext>
            </a:extLst>
          </p:cNvPr>
          <p:cNvSpPr txBox="1"/>
          <p:nvPr/>
        </p:nvSpPr>
        <p:spPr>
          <a:xfrm>
            <a:off x="1287088" y="2681314"/>
            <a:ext cx="8723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32 * 32 * 3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125451E-394F-4F3E-BCB0-74F67E1E2CED}"/>
              </a:ext>
            </a:extLst>
          </p:cNvPr>
          <p:cNvSpPr/>
          <p:nvPr/>
        </p:nvSpPr>
        <p:spPr>
          <a:xfrm>
            <a:off x="5753100" y="2667000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3BBB46F-037C-49ED-850A-1FAD56525A70}"/>
              </a:ext>
            </a:extLst>
          </p:cNvPr>
          <p:cNvSpPr/>
          <p:nvPr/>
        </p:nvSpPr>
        <p:spPr>
          <a:xfrm>
            <a:off x="5753100" y="3036332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8F6803-4D04-4E00-8595-EE8A93EFB2E5}"/>
              </a:ext>
            </a:extLst>
          </p:cNvPr>
          <p:cNvSpPr/>
          <p:nvPr/>
        </p:nvSpPr>
        <p:spPr>
          <a:xfrm>
            <a:off x="5753100" y="3821668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431946-B512-49E2-A3A5-356ED1EC2F65}"/>
              </a:ext>
            </a:extLst>
          </p:cNvPr>
          <p:cNvCxnSpPr/>
          <p:nvPr/>
        </p:nvCxnSpPr>
        <p:spPr>
          <a:xfrm>
            <a:off x="5829300" y="3316270"/>
            <a:ext cx="0" cy="33924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5DBA138A-62C2-4593-90F1-3CCD2BF5194B}"/>
              </a:ext>
            </a:extLst>
          </p:cNvPr>
          <p:cNvSpPr/>
          <p:nvPr/>
        </p:nvSpPr>
        <p:spPr>
          <a:xfrm>
            <a:off x="6353912" y="2775466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F3A6BD3-7821-4284-A5AA-D13E19BAF399}"/>
              </a:ext>
            </a:extLst>
          </p:cNvPr>
          <p:cNvSpPr/>
          <p:nvPr/>
        </p:nvSpPr>
        <p:spPr>
          <a:xfrm>
            <a:off x="6362700" y="3602558"/>
            <a:ext cx="152400" cy="1524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596BCD0-2591-4916-89F1-949A83337028}"/>
              </a:ext>
            </a:extLst>
          </p:cNvPr>
          <p:cNvCxnSpPr/>
          <p:nvPr/>
        </p:nvCxnSpPr>
        <p:spPr>
          <a:xfrm>
            <a:off x="6430112" y="3089756"/>
            <a:ext cx="0" cy="33924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7A8662-51FE-4CAE-973B-FDD5D40E38CE}"/>
              </a:ext>
            </a:extLst>
          </p:cNvPr>
          <p:cNvCxnSpPr>
            <a:stCxn id="13" idx="6"/>
            <a:endCxn id="18" idx="2"/>
          </p:cNvCxnSpPr>
          <p:nvPr/>
        </p:nvCxnSpPr>
        <p:spPr>
          <a:xfrm>
            <a:off x="5905500" y="2743200"/>
            <a:ext cx="448412" cy="108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F2B1DD-5A75-489E-88A5-676DEF38D5BC}"/>
              </a:ext>
            </a:extLst>
          </p:cNvPr>
          <p:cNvCxnSpPr>
            <a:cxnSpLocks/>
            <a:stCxn id="14" idx="6"/>
            <a:endCxn id="18" idx="2"/>
          </p:cNvCxnSpPr>
          <p:nvPr/>
        </p:nvCxnSpPr>
        <p:spPr>
          <a:xfrm flipV="1">
            <a:off x="5905500" y="2851666"/>
            <a:ext cx="448412" cy="2608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2B7C83B-FF93-46FD-85CD-32F95188A914}"/>
              </a:ext>
            </a:extLst>
          </p:cNvPr>
          <p:cNvCxnSpPr>
            <a:cxnSpLocks/>
            <a:stCxn id="15" idx="6"/>
            <a:endCxn id="18" idx="2"/>
          </p:cNvCxnSpPr>
          <p:nvPr/>
        </p:nvCxnSpPr>
        <p:spPr>
          <a:xfrm flipV="1">
            <a:off x="5905500" y="2851666"/>
            <a:ext cx="448412" cy="10462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1228AA7-E0B8-4584-953C-EAB31C4BCD47}"/>
              </a:ext>
            </a:extLst>
          </p:cNvPr>
          <p:cNvCxnSpPr>
            <a:cxnSpLocks/>
            <a:stCxn id="9" idx="3"/>
            <a:endCxn id="13" idx="2"/>
          </p:cNvCxnSpPr>
          <p:nvPr/>
        </p:nvCxnSpPr>
        <p:spPr>
          <a:xfrm flipV="1">
            <a:off x="5239400" y="2743200"/>
            <a:ext cx="513700" cy="108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2F9FE44-B2F0-48B9-A09D-6FE2EB56F31B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5239400" y="2743200"/>
            <a:ext cx="513700" cy="4777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6332C2F-0465-471A-91E9-303A7EBB382F}"/>
              </a:ext>
            </a:extLst>
          </p:cNvPr>
          <p:cNvCxnSpPr>
            <a:cxnSpLocks/>
            <a:stCxn id="11" idx="3"/>
            <a:endCxn id="13" idx="2"/>
          </p:cNvCxnSpPr>
          <p:nvPr/>
        </p:nvCxnSpPr>
        <p:spPr>
          <a:xfrm flipV="1">
            <a:off x="5260238" y="2743200"/>
            <a:ext cx="492862" cy="912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587D560-9132-465E-B5D2-19D6ED9ACA20}"/>
              </a:ext>
            </a:extLst>
          </p:cNvPr>
          <p:cNvCxnSpPr>
            <a:cxnSpLocks/>
          </p:cNvCxnSpPr>
          <p:nvPr/>
        </p:nvCxnSpPr>
        <p:spPr>
          <a:xfrm flipH="1">
            <a:off x="6809156" y="3259378"/>
            <a:ext cx="45328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" name="Picture 4" descr="https://lh5.googleusercontent.com/-Z6-HuaaIqR-u6rZlAWJlh2qjyQOhklBphNhCqZOy92p8scA1uCiZ6TZHXza1XRi0pLMSspOUnLpGCISNmgaR1jCMi0IhOTs0iBoHTBB9BdFrFReu2nIoWZQwOkAg5H4fcgeOFtkFw">
            <a:extLst>
              <a:ext uri="{FF2B5EF4-FFF2-40B4-BE49-F238E27FC236}">
                <a16:creationId xmlns:a16="http://schemas.microsoft.com/office/drawing/2014/main" id="{F6312BCA-DE54-43B4-8CC1-090C64E39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63" y="3518456"/>
            <a:ext cx="1931587" cy="1615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2AC70395-1D34-4451-8188-D4C280636DCD}"/>
              </a:ext>
            </a:extLst>
          </p:cNvPr>
          <p:cNvSpPr txBox="1"/>
          <p:nvPr/>
        </p:nvSpPr>
        <p:spPr>
          <a:xfrm>
            <a:off x="1287088" y="5133477"/>
            <a:ext cx="1029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256 * 256 * 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3EB4E3E-F616-42BE-80C2-48727E84ED76}"/>
              </a:ext>
            </a:extLst>
          </p:cNvPr>
          <p:cNvSpPr txBox="1"/>
          <p:nvPr/>
        </p:nvSpPr>
        <p:spPr>
          <a:xfrm>
            <a:off x="4665204" y="2205335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92D050"/>
                </a:solidFill>
              </a:rPr>
              <a:t>~ 3k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3BA5160-9FA3-438B-B20B-37916AE362B0}"/>
              </a:ext>
            </a:extLst>
          </p:cNvPr>
          <p:cNvSpPr txBox="1"/>
          <p:nvPr/>
        </p:nvSpPr>
        <p:spPr>
          <a:xfrm>
            <a:off x="4647789" y="4080301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~ 200k</a:t>
            </a:r>
          </a:p>
        </p:txBody>
      </p:sp>
      <p:sp>
        <p:nvSpPr>
          <p:cNvPr id="51" name="Arrow: Right 50">
            <a:extLst>
              <a:ext uri="{FF2B5EF4-FFF2-40B4-BE49-F238E27FC236}">
                <a16:creationId xmlns:a16="http://schemas.microsoft.com/office/drawing/2014/main" id="{9A6EC546-94AE-44A0-A818-C8893F136336}"/>
              </a:ext>
            </a:extLst>
          </p:cNvPr>
          <p:cNvSpPr/>
          <p:nvPr/>
        </p:nvSpPr>
        <p:spPr>
          <a:xfrm>
            <a:off x="2996986" y="4205316"/>
            <a:ext cx="1225764" cy="1206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EDC962F8-3344-47E5-B715-C98ED3487F6C}"/>
              </a:ext>
            </a:extLst>
          </p:cNvPr>
          <p:cNvSpPr/>
          <p:nvPr/>
        </p:nvSpPr>
        <p:spPr>
          <a:xfrm>
            <a:off x="2996986" y="2359283"/>
            <a:ext cx="1225764" cy="120650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6639338-373C-487C-962E-C83929AD265D}"/>
              </a:ext>
            </a:extLst>
          </p:cNvPr>
          <p:cNvSpPr txBox="1"/>
          <p:nvPr/>
        </p:nvSpPr>
        <p:spPr>
          <a:xfrm>
            <a:off x="5258070" y="1377154"/>
            <a:ext cx="2209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Let’s use 1k units in hidden layer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6DF80E44-D191-469B-B9CB-77C28288D188}"/>
              </a:ext>
            </a:extLst>
          </p:cNvPr>
          <p:cNvCxnSpPr>
            <a:cxnSpLocks/>
          </p:cNvCxnSpPr>
          <p:nvPr/>
        </p:nvCxnSpPr>
        <p:spPr>
          <a:xfrm flipH="1">
            <a:off x="5829301" y="1685689"/>
            <a:ext cx="385976" cy="8889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0672E3C3-4514-49AB-8E20-836E32AF2FA0}"/>
              </a:ext>
            </a:extLst>
          </p:cNvPr>
          <p:cNvSpPr/>
          <p:nvPr/>
        </p:nvSpPr>
        <p:spPr>
          <a:xfrm>
            <a:off x="5659591" y="4093722"/>
            <a:ext cx="245909" cy="416563"/>
          </a:xfrm>
          <a:prstGeom prst="rightArrow">
            <a:avLst>
              <a:gd name="adj1" fmla="val 50000"/>
              <a:gd name="adj2" fmla="val 443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CE5C917-276F-40AC-B921-7DEB29BC75B1}"/>
              </a:ext>
            </a:extLst>
          </p:cNvPr>
          <p:cNvSpPr txBox="1"/>
          <p:nvPr/>
        </p:nvSpPr>
        <p:spPr>
          <a:xfrm>
            <a:off x="6129706" y="4117337"/>
            <a:ext cx="2701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~ 200m parameters for the</a:t>
            </a:r>
          </a:p>
          <a:p>
            <a:r>
              <a:rPr lang="en-US" dirty="0">
                <a:solidFill>
                  <a:srgbClr val="FF0000"/>
                </a:solidFill>
              </a:rPr>
              <a:t>First layer alone!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C91DB1E-EBBF-4C0D-A627-5C8D72675AC0}"/>
              </a:ext>
            </a:extLst>
          </p:cNvPr>
          <p:cNvCxnSpPr>
            <a:cxnSpLocks/>
            <a:endCxn id="49" idx="0"/>
          </p:cNvCxnSpPr>
          <p:nvPr/>
        </p:nvCxnSpPr>
        <p:spPr>
          <a:xfrm>
            <a:off x="4572000" y="1819035"/>
            <a:ext cx="380302" cy="386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A471C58B-F730-4D89-AD2A-322B4C6EC479}"/>
              </a:ext>
            </a:extLst>
          </p:cNvPr>
          <p:cNvSpPr txBox="1"/>
          <p:nvPr/>
        </p:nvSpPr>
        <p:spPr>
          <a:xfrm>
            <a:off x="3033806" y="1130627"/>
            <a:ext cx="1704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Size of input vector (number</a:t>
            </a:r>
          </a:p>
          <a:p>
            <a:r>
              <a:rPr lang="en-US" sz="1200" dirty="0"/>
              <a:t>Of values used to represent the image)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719C5CA-0326-4D1A-96FA-BA9512B20480}"/>
              </a:ext>
            </a:extLst>
          </p:cNvPr>
          <p:cNvSpPr txBox="1"/>
          <p:nvPr/>
        </p:nvSpPr>
        <p:spPr>
          <a:xfrm>
            <a:off x="4131545" y="5583263"/>
            <a:ext cx="30642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Computationally expensive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Overfitting </a:t>
            </a:r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12114281-E703-4865-97D3-03CCD8B7A5EB}"/>
              </a:ext>
            </a:extLst>
          </p:cNvPr>
          <p:cNvSpPr/>
          <p:nvPr/>
        </p:nvSpPr>
        <p:spPr>
          <a:xfrm rot="5400000">
            <a:off x="5512506" y="5207012"/>
            <a:ext cx="245909" cy="416563"/>
          </a:xfrm>
          <a:prstGeom prst="rightArrow">
            <a:avLst>
              <a:gd name="adj1" fmla="val 50000"/>
              <a:gd name="adj2" fmla="val 44336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005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CB592-7990-4452-AC58-8B27DC89A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Hierarchical Representation Learning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833836-7DAB-4D7A-91C6-7552385253A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EBF33-29A0-4098-81D5-5DB989CFA0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DB8A1C-CDEB-47DA-9569-4D88904CF2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13392A-B0C1-4FF4-927A-3AA4CB665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644684"/>
            <a:ext cx="2717800" cy="22351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BB8E10-0052-4CFC-8981-904AC95695FE}"/>
              </a:ext>
            </a:extLst>
          </p:cNvPr>
          <p:cNvSpPr txBox="1"/>
          <p:nvPr/>
        </p:nvSpPr>
        <p:spPr>
          <a:xfrm>
            <a:off x="1022350" y="4127500"/>
            <a:ext cx="1664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 visual cortex</a:t>
            </a:r>
            <a:r>
              <a:rPr lang="en-US" baseline="30000" dirty="0"/>
              <a:t>1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08EBFF-E146-4E01-A791-408A3140C32C}"/>
              </a:ext>
            </a:extLst>
          </p:cNvPr>
          <p:cNvSpPr txBox="1"/>
          <p:nvPr/>
        </p:nvSpPr>
        <p:spPr>
          <a:xfrm>
            <a:off x="1171877" y="5792983"/>
            <a:ext cx="52581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CA" sz="1100" dirty="0"/>
              <a:t>Hierarchical models of object recognition in cortex, </a:t>
            </a:r>
            <a:r>
              <a:rPr lang="en-CA" sz="1100" dirty="0" err="1"/>
              <a:t>Riesenhuber</a:t>
            </a:r>
            <a:r>
              <a:rPr lang="en-CA" sz="1100" dirty="0"/>
              <a:t> et. al., Nature, 1999</a:t>
            </a:r>
          </a:p>
          <a:p>
            <a:pPr marL="228600" indent="-228600">
              <a:buFont typeface="+mj-lt"/>
              <a:buAutoNum type="arabicPeriod"/>
            </a:pPr>
            <a:r>
              <a:rPr lang="en-CA" sz="1100" dirty="0"/>
              <a:t>Visualizing and Understanding Convolutional Networks, </a:t>
            </a:r>
            <a:r>
              <a:rPr lang="en-CA" sz="1100" dirty="0" err="1"/>
              <a:t>Zeiler</a:t>
            </a:r>
            <a:r>
              <a:rPr lang="en-CA" sz="1100" dirty="0"/>
              <a:t> &amp; Fergus </a:t>
            </a:r>
            <a:endParaRPr lang="en-US" sz="11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0A07E0-0EEA-4450-AC98-FAFA12A0E883}"/>
              </a:ext>
            </a:extLst>
          </p:cNvPr>
          <p:cNvSpPr txBox="1"/>
          <p:nvPr/>
        </p:nvSpPr>
        <p:spPr>
          <a:xfrm>
            <a:off x="3827391" y="3758168"/>
            <a:ext cx="52053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Inspired from this phenomenon, we can enforce easier hierarchical learning of features through design of the connectivity patter of the NN</a:t>
            </a:r>
          </a:p>
          <a:p>
            <a:endParaRPr lang="en-US" dirty="0"/>
          </a:p>
          <a:p>
            <a:r>
              <a:rPr lang="en-US" dirty="0"/>
              <a:t>How? Using convolutions and filters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488E387-6C08-4F8F-ADB5-8C2A944391C8}"/>
              </a:ext>
            </a:extLst>
          </p:cNvPr>
          <p:cNvSpPr/>
          <p:nvPr/>
        </p:nvSpPr>
        <p:spPr>
          <a:xfrm>
            <a:off x="3458527" y="2887339"/>
            <a:ext cx="245909" cy="416563"/>
          </a:xfrm>
          <a:prstGeom prst="rightArrow">
            <a:avLst>
              <a:gd name="adj1" fmla="val 50000"/>
              <a:gd name="adj2" fmla="val 44336"/>
            </a:avLst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490A96B-3EAF-4656-96C8-1E62C15FE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0" y="1323757"/>
            <a:ext cx="1009650" cy="10191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0DDA411-7F9E-4ACF-B635-84EE12D72F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750" y="2395563"/>
            <a:ext cx="995434" cy="9858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113576D-0582-4959-B616-FAAB6419C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0350" y="1323757"/>
            <a:ext cx="1006838" cy="10356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2144CA3-A184-4F7A-9AEF-986031CFE5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0350" y="2395563"/>
            <a:ext cx="1006838" cy="98586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04992BD-1DCE-4885-85A3-4B087E6C1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9472" y="2395563"/>
            <a:ext cx="999847" cy="9858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F970FE-A7CA-43EF-BC9D-939A2560A8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6086" y="1323757"/>
            <a:ext cx="1026621" cy="101918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A87F90-8286-40D3-938C-A5885B866C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3591" y="1323756"/>
            <a:ext cx="1027761" cy="103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82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29B1E93-8C85-45EF-89BF-BF0E6F57F9B9}"/>
              </a:ext>
            </a:extLst>
          </p:cNvPr>
          <p:cNvSpPr>
            <a:spLocks noGrp="1"/>
          </p:cNvSpPr>
          <p:nvPr>
            <p:ph type="subTitle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A9BBF99-9C60-45AC-B0CF-87A550773D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Convolutional Neural Network</a:t>
            </a:r>
          </a:p>
        </p:txBody>
      </p:sp>
    </p:spTree>
    <p:extLst>
      <p:ext uri="{BB962C8B-B14F-4D97-AF65-F5344CB8AC3E}">
        <p14:creationId xmlns:p14="http://schemas.microsoft.com/office/powerpoint/2010/main" val="3034324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AB1F4-D05B-4909-A540-35B5A8328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 example (edge detection)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D0B667-154B-4258-A2FA-CF1BF51B72E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7BDDEFD-4FCF-7348-AEF1-A537DD785750}" type="datetime4">
              <a:rPr lang="en-US" smtClean="0"/>
              <a:t>November 7, 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BE196-6505-447C-B288-62D988BA5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Computer Aided Medical Procedures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163D6-FA6A-46D4-8AB2-D22A16422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Slide </a:t>
            </a:r>
            <a:fld id="{E27654B9-2CBC-E046-9B7E-70345D26D3AC}" type="slidenum">
              <a:rPr lang="en-US" smtClean="0"/>
              <a:t>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87BE3A-FC33-483A-AA36-501A07AAF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605" y="1048794"/>
            <a:ext cx="1143708" cy="114636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27FDE6-3CFB-490F-8C22-9DC41FBFA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5085" y="1047728"/>
            <a:ext cx="1137360" cy="1142663"/>
          </a:xfrm>
          <a:prstGeom prst="rect">
            <a:avLst/>
          </a:prstGeom>
        </p:spPr>
      </p:pic>
      <p:sp>
        <p:nvSpPr>
          <p:cNvPr id="9" name="Arrow: Right 8">
            <a:extLst>
              <a:ext uri="{FF2B5EF4-FFF2-40B4-BE49-F238E27FC236}">
                <a16:creationId xmlns:a16="http://schemas.microsoft.com/office/drawing/2014/main" id="{00BEEC0B-5ED9-4A5D-98C1-096C6BDA45FA}"/>
              </a:ext>
            </a:extLst>
          </p:cNvPr>
          <p:cNvSpPr/>
          <p:nvPr/>
        </p:nvSpPr>
        <p:spPr>
          <a:xfrm>
            <a:off x="4380069" y="1449786"/>
            <a:ext cx="115956" cy="323449"/>
          </a:xfrm>
          <a:prstGeom prst="rightArrow">
            <a:avLst>
              <a:gd name="adj1" fmla="val 50000"/>
              <a:gd name="adj2" fmla="val 44336"/>
            </a:avLst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CB40D3-5ED8-4EBE-9C3B-0D6266EB188C}"/>
              </a:ext>
            </a:extLst>
          </p:cNvPr>
          <p:cNvSpPr txBox="1"/>
          <p:nvPr/>
        </p:nvSpPr>
        <p:spPr>
          <a:xfrm>
            <a:off x="941481" y="2321582"/>
            <a:ext cx="8202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Edge detection is performed via convolving the image with a filter (kernel)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7F4B61-F675-4ACD-987F-81586D2B9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0379" y="2798720"/>
            <a:ext cx="1282980" cy="123653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2855901-33E3-405C-9969-B025A0836240}"/>
              </a:ext>
            </a:extLst>
          </p:cNvPr>
          <p:cNvSpPr txBox="1"/>
          <p:nvPr/>
        </p:nvSpPr>
        <p:spPr>
          <a:xfrm>
            <a:off x="3362571" y="3239261"/>
            <a:ext cx="22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EB7CDB5-4CCA-48E0-8FAB-BEFA645C3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865" y="3127033"/>
            <a:ext cx="691320" cy="69132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645272A-AF77-481D-840B-31587C2DBA40}"/>
              </a:ext>
            </a:extLst>
          </p:cNvPr>
          <p:cNvSpPr/>
          <p:nvPr/>
        </p:nvSpPr>
        <p:spPr>
          <a:xfrm>
            <a:off x="1720613" y="2884445"/>
            <a:ext cx="629042" cy="60469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6B3C2D-448C-44F3-B4AD-30035CB3D15F}"/>
              </a:ext>
            </a:extLst>
          </p:cNvPr>
          <p:cNvSpPr/>
          <p:nvPr/>
        </p:nvSpPr>
        <p:spPr>
          <a:xfrm>
            <a:off x="1937348" y="3060364"/>
            <a:ext cx="629042" cy="604694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F638D1-52A9-4922-968A-69A4AF0BBC55}"/>
              </a:ext>
            </a:extLst>
          </p:cNvPr>
          <p:cNvSpPr txBox="1"/>
          <p:nvPr/>
        </p:nvSpPr>
        <p:spPr>
          <a:xfrm>
            <a:off x="5265628" y="3202292"/>
            <a:ext cx="224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15B20A9-AFDF-4F65-BA34-698A9E64AB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3866" y="2893664"/>
            <a:ext cx="1076062" cy="107606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5DC87B9-5BF7-44CC-9542-4D5629391D31}"/>
              </a:ext>
            </a:extLst>
          </p:cNvPr>
          <p:cNvSpPr txBox="1"/>
          <p:nvPr/>
        </p:nvSpPr>
        <p:spPr>
          <a:xfrm>
            <a:off x="3376639" y="5113984"/>
            <a:ext cx="24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856340-F530-4713-B0BD-CFE7CC30DE11}"/>
              </a:ext>
            </a:extLst>
          </p:cNvPr>
          <p:cNvSpPr txBox="1"/>
          <p:nvPr/>
        </p:nvSpPr>
        <p:spPr>
          <a:xfrm>
            <a:off x="5215191" y="4919131"/>
            <a:ext cx="246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=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D6D6153-DA69-4AF7-B91A-30DD632F785E}"/>
              </a:ext>
            </a:extLst>
          </p:cNvPr>
          <p:cNvSpPr/>
          <p:nvPr/>
        </p:nvSpPr>
        <p:spPr>
          <a:xfrm>
            <a:off x="1629302" y="4458195"/>
            <a:ext cx="1291205" cy="129120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79EC4D2-A4B9-4134-AAB0-F77554320577}"/>
              </a:ext>
            </a:extLst>
          </p:cNvPr>
          <p:cNvSpPr/>
          <p:nvPr/>
        </p:nvSpPr>
        <p:spPr>
          <a:xfrm>
            <a:off x="2310737" y="4466413"/>
            <a:ext cx="637901" cy="1291205"/>
          </a:xfrm>
          <a:prstGeom prst="rect">
            <a:avLst/>
          </a:prstGeom>
          <a:solidFill>
            <a:schemeClr val="accent3">
              <a:lumMod val="65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DBBF60-E628-4ED1-BAF6-95BD1B8CCDCA}"/>
              </a:ext>
            </a:extLst>
          </p:cNvPr>
          <p:cNvSpPr/>
          <p:nvPr/>
        </p:nvSpPr>
        <p:spPr>
          <a:xfrm>
            <a:off x="4090925" y="4840165"/>
            <a:ext cx="637901" cy="62291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Process 26">
            <a:extLst>
              <a:ext uri="{FF2B5EF4-FFF2-40B4-BE49-F238E27FC236}">
                <a16:creationId xmlns:a16="http://schemas.microsoft.com/office/drawing/2014/main" id="{C15B304C-6B80-4FC1-B752-E46AE3AA0F84}"/>
              </a:ext>
            </a:extLst>
          </p:cNvPr>
          <p:cNvSpPr/>
          <p:nvPr/>
        </p:nvSpPr>
        <p:spPr>
          <a:xfrm>
            <a:off x="4297733" y="4839928"/>
            <a:ext cx="208167" cy="622918"/>
          </a:xfrm>
          <a:prstGeom prst="flowChartProcess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Process 27">
            <a:extLst>
              <a:ext uri="{FF2B5EF4-FFF2-40B4-BE49-F238E27FC236}">
                <a16:creationId xmlns:a16="http://schemas.microsoft.com/office/drawing/2014/main" id="{985CEA60-101C-4290-83AA-D8D3FB9D3BCB}"/>
              </a:ext>
            </a:extLst>
          </p:cNvPr>
          <p:cNvSpPr/>
          <p:nvPr/>
        </p:nvSpPr>
        <p:spPr>
          <a:xfrm>
            <a:off x="4521041" y="4840165"/>
            <a:ext cx="208167" cy="622918"/>
          </a:xfrm>
          <a:prstGeom prst="flowChartProces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DC2D45-DC74-4D02-B373-B70BB42C138D}"/>
              </a:ext>
            </a:extLst>
          </p:cNvPr>
          <p:cNvSpPr/>
          <p:nvPr/>
        </p:nvSpPr>
        <p:spPr>
          <a:xfrm>
            <a:off x="6114888" y="4628662"/>
            <a:ext cx="911994" cy="911994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Process 29">
            <a:extLst>
              <a:ext uri="{FF2B5EF4-FFF2-40B4-BE49-F238E27FC236}">
                <a16:creationId xmlns:a16="http://schemas.microsoft.com/office/drawing/2014/main" id="{FEFE22B1-9224-4A1D-9FB2-845046084C61}"/>
              </a:ext>
            </a:extLst>
          </p:cNvPr>
          <p:cNvSpPr/>
          <p:nvPr/>
        </p:nvSpPr>
        <p:spPr>
          <a:xfrm>
            <a:off x="6332445" y="4624657"/>
            <a:ext cx="476879" cy="911994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46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950086" y="1861438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/>
          </p:nvPr>
        </p:nvGraphicFramePr>
        <p:xfrm>
          <a:off x="801648" y="1997698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626981" y="2142739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2" name="Cube 21"/>
          <p:cNvSpPr/>
          <p:nvPr/>
        </p:nvSpPr>
        <p:spPr>
          <a:xfrm>
            <a:off x="626981" y="1852656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212122" y="2670396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2122" y="2670396"/>
                <a:ext cx="482824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4" name="Table 43"/>
          <p:cNvGraphicFramePr>
            <a:graphicFrameLocks noGrp="1"/>
          </p:cNvGraphicFramePr>
          <p:nvPr>
            <p:extLst/>
          </p:nvPr>
        </p:nvGraphicFramePr>
        <p:xfrm>
          <a:off x="4802438" y="2425796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/>
          </p:nvPr>
        </p:nvGraphicFramePr>
        <p:xfrm>
          <a:off x="4645700" y="2564492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6" name="Table 45"/>
          <p:cNvGraphicFramePr>
            <a:graphicFrameLocks noGrp="1"/>
          </p:cNvGraphicFramePr>
          <p:nvPr>
            <p:extLst/>
          </p:nvPr>
        </p:nvGraphicFramePr>
        <p:xfrm>
          <a:off x="4513867" y="2685919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3634324" y="2668759"/>
                <a:ext cx="4026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324" y="2668759"/>
                <a:ext cx="402674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9" name="Table 48"/>
          <p:cNvGraphicFramePr>
            <a:graphicFrameLocks noGrp="1"/>
          </p:cNvGraphicFramePr>
          <p:nvPr>
            <p:extLst/>
          </p:nvPr>
        </p:nvGraphicFramePr>
        <p:xfrm>
          <a:off x="7155377" y="2335617"/>
          <a:ext cx="1184912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2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2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5800642" y="1154162"/>
            <a:ext cx="1316150" cy="1117932"/>
            <a:chOff x="7734189" y="395882"/>
            <a:chExt cx="1754866" cy="1490576"/>
          </a:xfrm>
        </p:grpSpPr>
        <p:cxnSp>
          <p:nvCxnSpPr>
            <p:cNvPr id="4" name="Straight Arrow Connector 3"/>
            <p:cNvCxnSpPr/>
            <p:nvPr/>
          </p:nvCxnSpPr>
          <p:spPr>
            <a:xfrm flipV="1">
              <a:off x="7734189" y="1359329"/>
              <a:ext cx="548640" cy="52712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Cube 4"/>
            <p:cNvSpPr/>
            <p:nvPr/>
          </p:nvSpPr>
          <p:spPr>
            <a:xfrm>
              <a:off x="8483215" y="395882"/>
              <a:ext cx="1005840" cy="993718"/>
            </a:xfrm>
            <a:prstGeom prst="cube">
              <a:avLst/>
            </a:prstGeom>
            <a:solidFill>
              <a:srgbClr val="FFFF00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52" name="Cube 51"/>
          <p:cNvSpPr/>
          <p:nvPr/>
        </p:nvSpPr>
        <p:spPr>
          <a:xfrm>
            <a:off x="978867" y="1852656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3" name="Cube 52"/>
          <p:cNvSpPr/>
          <p:nvPr/>
        </p:nvSpPr>
        <p:spPr>
          <a:xfrm>
            <a:off x="1305900" y="1838293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4" name="Cube 53"/>
          <p:cNvSpPr/>
          <p:nvPr/>
        </p:nvSpPr>
        <p:spPr>
          <a:xfrm>
            <a:off x="1680988" y="1859770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5" name="Cube 54"/>
          <p:cNvSpPr/>
          <p:nvPr/>
        </p:nvSpPr>
        <p:spPr>
          <a:xfrm>
            <a:off x="609393" y="2195641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6" name="Cube 55"/>
          <p:cNvSpPr/>
          <p:nvPr/>
        </p:nvSpPr>
        <p:spPr>
          <a:xfrm>
            <a:off x="969908" y="2195641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7" name="Cube 56"/>
          <p:cNvSpPr/>
          <p:nvPr/>
        </p:nvSpPr>
        <p:spPr>
          <a:xfrm>
            <a:off x="1311514" y="2192217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Cube 57"/>
          <p:cNvSpPr/>
          <p:nvPr/>
        </p:nvSpPr>
        <p:spPr>
          <a:xfrm>
            <a:off x="1658655" y="2195641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9" name="Cube 58"/>
          <p:cNvSpPr/>
          <p:nvPr/>
        </p:nvSpPr>
        <p:spPr>
          <a:xfrm>
            <a:off x="626981" y="2539137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0" name="Cube 59"/>
          <p:cNvSpPr/>
          <p:nvPr/>
        </p:nvSpPr>
        <p:spPr>
          <a:xfrm>
            <a:off x="962511" y="2532434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1" name="Cube 60"/>
          <p:cNvSpPr/>
          <p:nvPr/>
        </p:nvSpPr>
        <p:spPr>
          <a:xfrm>
            <a:off x="1311513" y="2534205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2" name="Cube 61"/>
          <p:cNvSpPr/>
          <p:nvPr/>
        </p:nvSpPr>
        <p:spPr>
          <a:xfrm>
            <a:off x="1647505" y="2539137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Cube 62"/>
          <p:cNvSpPr/>
          <p:nvPr/>
        </p:nvSpPr>
        <p:spPr>
          <a:xfrm>
            <a:off x="628477" y="2875930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Cube 63"/>
          <p:cNvSpPr/>
          <p:nvPr/>
        </p:nvSpPr>
        <p:spPr>
          <a:xfrm>
            <a:off x="959902" y="2875930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Cube 64"/>
          <p:cNvSpPr/>
          <p:nvPr/>
        </p:nvSpPr>
        <p:spPr>
          <a:xfrm>
            <a:off x="1296086" y="2883518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Cube 65"/>
          <p:cNvSpPr/>
          <p:nvPr/>
        </p:nvSpPr>
        <p:spPr>
          <a:xfrm>
            <a:off x="1665418" y="2889631"/>
            <a:ext cx="1335968" cy="1316603"/>
          </a:xfrm>
          <a:prstGeom prst="cube">
            <a:avLst>
              <a:gd name="adj" fmla="val 22507"/>
            </a:avLst>
          </a:prstGeom>
          <a:solidFill>
            <a:srgbClr val="FFFF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98FDB9C-8D2F-45BB-8A4E-43AF02A3A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Convolutions on RGB image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6261FF5-D1D6-4C21-94E7-A98B5651D985}"/>
              </a:ext>
            </a:extLst>
          </p:cNvPr>
          <p:cNvSpPr txBox="1"/>
          <p:nvPr/>
        </p:nvSpPr>
        <p:spPr>
          <a:xfrm>
            <a:off x="1135664" y="6035192"/>
            <a:ext cx="42627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Slide adapted from deeplearning.ai convolution neural networks course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1B4319-E339-4EBF-857C-DDE9C6B290C4}"/>
              </a:ext>
            </a:extLst>
          </p:cNvPr>
          <p:cNvSpPr txBox="1"/>
          <p:nvPr/>
        </p:nvSpPr>
        <p:spPr>
          <a:xfrm>
            <a:off x="1246741" y="4452102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h×w×c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4871845-6BCD-477E-9364-D6C49EDA542E}"/>
              </a:ext>
            </a:extLst>
          </p:cNvPr>
          <p:cNvSpPr/>
          <p:nvPr/>
        </p:nvSpPr>
        <p:spPr>
          <a:xfrm>
            <a:off x="4622575" y="3786498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f×f×c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FEECD0-B9A5-438A-8A3B-3E0CD13D5B24}"/>
              </a:ext>
            </a:extLst>
          </p:cNvPr>
          <p:cNvSpPr txBox="1"/>
          <p:nvPr/>
        </p:nvSpPr>
        <p:spPr>
          <a:xfrm>
            <a:off x="3742822" y="4561064"/>
            <a:ext cx="7710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Filter size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E098876-D0F7-433C-AD7E-BD87E866F585}"/>
              </a:ext>
            </a:extLst>
          </p:cNvPr>
          <p:cNvSpPr txBox="1"/>
          <p:nvPr/>
        </p:nvSpPr>
        <p:spPr>
          <a:xfrm>
            <a:off x="5217534" y="4574964"/>
            <a:ext cx="958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Channel size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98997FD-607D-442D-AF40-E5D0CA7EFDF3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4128345" y="4070447"/>
            <a:ext cx="544595" cy="4906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52BAFB2-75B6-42A5-808D-2FD36DBA77E9}"/>
              </a:ext>
            </a:extLst>
          </p:cNvPr>
          <p:cNvCxnSpPr>
            <a:cxnSpLocks/>
            <a:stCxn id="38" idx="0"/>
          </p:cNvCxnSpPr>
          <p:nvPr/>
        </p:nvCxnSpPr>
        <p:spPr>
          <a:xfrm flipH="1" flipV="1">
            <a:off x="5217534" y="4063497"/>
            <a:ext cx="479330" cy="5114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086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927728"/>
              </p:ext>
            </p:extLst>
          </p:nvPr>
        </p:nvGraphicFramePr>
        <p:xfrm>
          <a:off x="904556" y="2154409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371492"/>
              </p:ext>
            </p:extLst>
          </p:nvPr>
        </p:nvGraphicFramePr>
        <p:xfrm>
          <a:off x="711300" y="2286982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042922"/>
              </p:ext>
            </p:extLst>
          </p:nvPr>
        </p:nvGraphicFramePr>
        <p:xfrm>
          <a:off x="520085" y="2446571"/>
          <a:ext cx="2060124" cy="2056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3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274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4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214458" y="2189673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458" y="2189673"/>
                <a:ext cx="482824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440917"/>
              </p:ext>
            </p:extLst>
          </p:nvPr>
        </p:nvGraphicFramePr>
        <p:xfrm>
          <a:off x="4048842" y="3739485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136616"/>
              </p:ext>
            </p:extLst>
          </p:nvPr>
        </p:nvGraphicFramePr>
        <p:xfrm>
          <a:off x="3892103" y="3878181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8" name="Table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6097756"/>
              </p:ext>
            </p:extLst>
          </p:nvPr>
        </p:nvGraphicFramePr>
        <p:xfrm>
          <a:off x="3760271" y="3999608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3148199" y="4070370"/>
                <a:ext cx="4026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199" y="4070370"/>
                <a:ext cx="402674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874502"/>
              </p:ext>
            </p:extLst>
          </p:nvPr>
        </p:nvGraphicFramePr>
        <p:xfrm>
          <a:off x="6230637" y="1525331"/>
          <a:ext cx="1100336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512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12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12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5129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41606"/>
              </p:ext>
            </p:extLst>
          </p:nvPr>
        </p:nvGraphicFramePr>
        <p:xfrm>
          <a:off x="4048842" y="1537335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3" name="Table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618956"/>
              </p:ext>
            </p:extLst>
          </p:nvPr>
        </p:nvGraphicFramePr>
        <p:xfrm>
          <a:off x="3892103" y="1676031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443142"/>
              </p:ext>
            </p:extLst>
          </p:nvPr>
        </p:nvGraphicFramePr>
        <p:xfrm>
          <a:off x="3760271" y="1797458"/>
          <a:ext cx="868293" cy="845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3148199" y="1878184"/>
                <a:ext cx="4026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  <a:ea typeface="Cambria Math" charset="0"/>
                          <a:cs typeface="Cambria Math" charset="0"/>
                        </a:rPr>
                        <m:t>∗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8199" y="1878184"/>
                <a:ext cx="402674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5214458" y="3786495"/>
                <a:ext cx="48282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charset="0"/>
                        </a:rPr>
                        <m:t>=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4458" y="3786495"/>
                <a:ext cx="482824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128354"/>
              </p:ext>
            </p:extLst>
          </p:nvPr>
        </p:nvGraphicFramePr>
        <p:xfrm>
          <a:off x="6230637" y="3812345"/>
          <a:ext cx="1100336" cy="112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0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50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" name="Title 2">
            <a:extLst>
              <a:ext uri="{FF2B5EF4-FFF2-40B4-BE49-F238E27FC236}">
                <a16:creationId xmlns:a16="http://schemas.microsoft.com/office/drawing/2014/main" id="{4D873E1D-D7EB-4223-91A3-EBD451E4C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228600"/>
            <a:ext cx="8404225" cy="609600"/>
          </a:xfrm>
        </p:spPr>
        <p:txBody>
          <a:bodyPr/>
          <a:lstStyle/>
          <a:p>
            <a:r>
              <a:rPr lang="en-US" dirty="0"/>
              <a:t>Convolutional Layer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704803B-BBCB-46BD-82CA-4103ED7B5D94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3607614" y="1142939"/>
            <a:ext cx="601863" cy="3054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955C283-FEBF-43B0-8AEE-51F91F49CA85}"/>
              </a:ext>
            </a:extLst>
          </p:cNvPr>
          <p:cNvCxnSpPr>
            <a:cxnSpLocks/>
            <a:stCxn id="31" idx="3"/>
            <a:endCxn id="66" idx="2"/>
          </p:cNvCxnSpPr>
          <p:nvPr/>
        </p:nvCxnSpPr>
        <p:spPr>
          <a:xfrm flipV="1">
            <a:off x="3594791" y="5202872"/>
            <a:ext cx="614686" cy="320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7173020-2D40-43C5-A3FD-D2396505B3D0}"/>
              </a:ext>
            </a:extLst>
          </p:cNvPr>
          <p:cNvSpPr/>
          <p:nvPr/>
        </p:nvSpPr>
        <p:spPr>
          <a:xfrm>
            <a:off x="8287833" y="2850206"/>
            <a:ext cx="845820" cy="8458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15AE49C-AC88-4CC1-97F8-20DF7F13382E}"/>
              </a:ext>
            </a:extLst>
          </p:cNvPr>
          <p:cNvSpPr/>
          <p:nvPr/>
        </p:nvSpPr>
        <p:spPr>
          <a:xfrm>
            <a:off x="7936549" y="3136872"/>
            <a:ext cx="845820" cy="8458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2C0C3B-E7B0-4285-A113-54A6E5AA6395}"/>
              </a:ext>
            </a:extLst>
          </p:cNvPr>
          <p:cNvSpPr txBox="1"/>
          <p:nvPr/>
        </p:nvSpPr>
        <p:spPr>
          <a:xfrm>
            <a:off x="2771423" y="958273"/>
            <a:ext cx="836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Filter 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980880-93EB-4767-B71A-777F521224B6}"/>
              </a:ext>
            </a:extLst>
          </p:cNvPr>
          <p:cNvSpPr txBox="1"/>
          <p:nvPr/>
        </p:nvSpPr>
        <p:spPr>
          <a:xfrm>
            <a:off x="2771424" y="5338789"/>
            <a:ext cx="823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Filter 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A2263F-8D0A-4695-861E-895E155ECDA2}"/>
              </a:ext>
            </a:extLst>
          </p:cNvPr>
          <p:cNvSpPr txBox="1"/>
          <p:nvPr/>
        </p:nvSpPr>
        <p:spPr>
          <a:xfrm>
            <a:off x="5455870" y="675328"/>
            <a:ext cx="1185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Relu(   + b)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18B745-0B30-410A-BE2D-6034C84143DF}"/>
              </a:ext>
            </a:extLst>
          </p:cNvPr>
          <p:cNvSpPr/>
          <p:nvPr/>
        </p:nvSpPr>
        <p:spPr>
          <a:xfrm>
            <a:off x="5488917" y="5511718"/>
            <a:ext cx="1185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Relu(   + b)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C891BB2-3FD1-466B-8BE2-BEC4C3597ED6}"/>
              </a:ext>
            </a:extLst>
          </p:cNvPr>
          <p:cNvCxnSpPr>
            <a:cxnSpLocks/>
            <a:stCxn id="51" idx="0"/>
          </p:cNvCxnSpPr>
          <p:nvPr/>
        </p:nvCxnSpPr>
        <p:spPr>
          <a:xfrm flipH="1" flipV="1">
            <a:off x="6081775" y="855413"/>
            <a:ext cx="699030" cy="669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944A134-673D-4018-A05A-6125C17A2512}"/>
              </a:ext>
            </a:extLst>
          </p:cNvPr>
          <p:cNvCxnSpPr>
            <a:cxnSpLocks/>
            <a:stCxn id="60" idx="2"/>
          </p:cNvCxnSpPr>
          <p:nvPr/>
        </p:nvCxnSpPr>
        <p:spPr>
          <a:xfrm flipH="1">
            <a:off x="6092849" y="4940105"/>
            <a:ext cx="687956" cy="7562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A2A8C422-1F33-40FB-A874-C9CEF9469F02}"/>
              </a:ext>
            </a:extLst>
          </p:cNvPr>
          <p:cNvSpPr/>
          <p:nvPr/>
        </p:nvSpPr>
        <p:spPr>
          <a:xfrm>
            <a:off x="7516725" y="3067207"/>
            <a:ext cx="375116" cy="492575"/>
          </a:xfrm>
          <a:prstGeom prst="rightArrow">
            <a:avLst>
              <a:gd name="adj1" fmla="val 50000"/>
              <a:gd name="adj2" fmla="val 57104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FFE9C64-3C07-4B98-A3A0-0CE709863C17}"/>
              </a:ext>
            </a:extLst>
          </p:cNvPr>
          <p:cNvSpPr txBox="1"/>
          <p:nvPr/>
        </p:nvSpPr>
        <p:spPr>
          <a:xfrm>
            <a:off x="7516725" y="4006202"/>
            <a:ext cx="154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Stack together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2496E86-71EE-4D86-9DE5-E1D142E702BC}"/>
              </a:ext>
            </a:extLst>
          </p:cNvPr>
          <p:cNvSpPr txBox="1"/>
          <p:nvPr/>
        </p:nvSpPr>
        <p:spPr>
          <a:xfrm>
            <a:off x="1135664" y="6035192"/>
            <a:ext cx="42627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Slide adapted from deeplearning.ai convolution neural networks course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ACB5BB5-420A-43B5-9F60-ABC999C33CB2}"/>
              </a:ext>
            </a:extLst>
          </p:cNvPr>
          <p:cNvSpPr txBox="1"/>
          <p:nvPr/>
        </p:nvSpPr>
        <p:spPr>
          <a:xfrm>
            <a:off x="1192868" y="4549232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h×w×c</a:t>
            </a:r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6B57578-601D-4C15-A5BE-F7D0EF52C6A1}"/>
              </a:ext>
            </a:extLst>
          </p:cNvPr>
          <p:cNvSpPr txBox="1"/>
          <p:nvPr/>
        </p:nvSpPr>
        <p:spPr>
          <a:xfrm>
            <a:off x="3943312" y="2699817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f×f×c</a:t>
            </a:r>
            <a:endParaRPr lang="en-US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D07014F-4106-4FDC-8EE1-9715D501F883}"/>
              </a:ext>
            </a:extLst>
          </p:cNvPr>
          <p:cNvSpPr txBox="1"/>
          <p:nvPr/>
        </p:nvSpPr>
        <p:spPr>
          <a:xfrm>
            <a:off x="3882304" y="4833540"/>
            <a:ext cx="65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f×f×c</a:t>
            </a:r>
            <a:endParaRPr lang="en-US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5801D42-7388-4ED5-BDB2-A9B5ED006A64}"/>
              </a:ext>
            </a:extLst>
          </p:cNvPr>
          <p:cNvSpPr txBox="1"/>
          <p:nvPr/>
        </p:nvSpPr>
        <p:spPr>
          <a:xfrm>
            <a:off x="3859363" y="5701933"/>
            <a:ext cx="873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f×f×c×k</a:t>
            </a:r>
            <a:endParaRPr lang="en-US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29BA899-067B-485C-9F17-7C75EF9F15C2}"/>
              </a:ext>
            </a:extLst>
          </p:cNvPr>
          <p:cNvCxnSpPr>
            <a:cxnSpLocks/>
          </p:cNvCxnSpPr>
          <p:nvPr/>
        </p:nvCxnSpPr>
        <p:spPr>
          <a:xfrm>
            <a:off x="4245195" y="3183962"/>
            <a:ext cx="0" cy="3058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9DDF8694-7BE5-4DD2-9DF4-6FB86A935A41}"/>
              </a:ext>
            </a:extLst>
          </p:cNvPr>
          <p:cNvCxnSpPr>
            <a:cxnSpLocks/>
          </p:cNvCxnSpPr>
          <p:nvPr/>
        </p:nvCxnSpPr>
        <p:spPr>
          <a:xfrm>
            <a:off x="6720700" y="3168979"/>
            <a:ext cx="0" cy="30583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6F2ADE03-A769-456F-AE92-694B2936DC6C}"/>
              </a:ext>
            </a:extLst>
          </p:cNvPr>
          <p:cNvCxnSpPr>
            <a:cxnSpLocks/>
          </p:cNvCxnSpPr>
          <p:nvPr/>
        </p:nvCxnSpPr>
        <p:spPr>
          <a:xfrm flipH="1">
            <a:off x="8082110" y="2915917"/>
            <a:ext cx="192226" cy="187196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503506"/>
      </p:ext>
    </p:extLst>
  </p:cSld>
  <p:clrMapOvr>
    <a:masterClrMapping/>
  </p:clrMapOvr>
</p:sld>
</file>

<file path=ppt/theme/theme1.xml><?xml version="1.0" encoding="utf-8"?>
<a:theme xmlns:a="http://schemas.openxmlformats.org/drawingml/2006/main" name="camp-tum-jhu-slides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UM Neue Helvetica 55 Regular"/>
        <a:ea typeface=""/>
        <a:cs typeface=""/>
      </a:majorFont>
      <a:minorFont>
        <a:latin typeface="TUM Neue Helvetica 55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camp-tum-jhu-slides-4_3" id="{852DF76B-3379-4507-B4DD-6F0E8458A4A3}" vid="{85EF82F7-0260-42B9-B786-297A2F2138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camp-tum-jhu-slides-4_3</Template>
  <TotalTime>259</TotalTime>
  <Words>1351</Words>
  <Application>Microsoft Office PowerPoint</Application>
  <PresentationFormat>On-screen Show (4:3)</PresentationFormat>
  <Paragraphs>303</Paragraphs>
  <Slides>30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Cambria Math</vt:lpstr>
      <vt:lpstr>Century Schoolbook</vt:lpstr>
      <vt:lpstr>TUM Neue Helvetica 55 Regular</vt:lpstr>
      <vt:lpstr>camp-tum-jhu-slides</vt:lpstr>
      <vt:lpstr>Convolutional Neural Networks</vt:lpstr>
      <vt:lpstr>Introduction and Motivation</vt:lpstr>
      <vt:lpstr>Neural Nets Recap</vt:lpstr>
      <vt:lpstr>Feed forward NN for image classification</vt:lpstr>
      <vt:lpstr>Hierarchical Representation Learning</vt:lpstr>
      <vt:lpstr>Convolutional Neural Network</vt:lpstr>
      <vt:lpstr>Convolution example (edge detection)</vt:lpstr>
      <vt:lpstr>Convolutions on RGB image</vt:lpstr>
      <vt:lpstr>Convolutional Layer</vt:lpstr>
      <vt:lpstr>Convolutional NN</vt:lpstr>
      <vt:lpstr>CNNs vs. Feed Forward NN</vt:lpstr>
      <vt:lpstr>CNN architechtures</vt:lpstr>
      <vt:lpstr>A simple CNN example – LeNet 5</vt:lpstr>
      <vt:lpstr>PowerPoint Presentation</vt:lpstr>
      <vt:lpstr>PowerPoint Presentation</vt:lpstr>
      <vt:lpstr>Inception Network:</vt:lpstr>
      <vt:lpstr>Residual Network</vt:lpstr>
      <vt:lpstr>DenseNet</vt:lpstr>
      <vt:lpstr>State of the art </vt:lpstr>
      <vt:lpstr>ConvNets through a lens</vt:lpstr>
      <vt:lpstr>Visualization: Deconvolution (Zeiler &amp; Fergus)</vt:lpstr>
      <vt:lpstr>Visualization: Vanilla Gradient</vt:lpstr>
      <vt:lpstr>Visualization: Guided Backprop</vt:lpstr>
      <vt:lpstr>Visualization: SmoothGrad</vt:lpstr>
      <vt:lpstr>Visualization: Class Activation Maps</vt:lpstr>
      <vt:lpstr>Visualization: Grad-CAM</vt:lpstr>
      <vt:lpstr>Visualization: Sanity Checks</vt:lpstr>
      <vt:lpstr>Visualization: Explanation by Occlusion (Perturbation)</vt:lpstr>
      <vt:lpstr>Visualization: Perturbation Masks (RISE)</vt:lpstr>
      <vt:lpstr>Visualization: Extremal Perturbation and Smooth Masks</vt:lpstr>
    </vt:vector>
  </TitlesOfParts>
  <Company>TU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Convolutional Neural Networks</dc:title>
  <dc:creator>ga59mat</dc:creator>
  <cp:lastModifiedBy>Ashkan Khakzar</cp:lastModifiedBy>
  <cp:revision>31</cp:revision>
  <dcterms:created xsi:type="dcterms:W3CDTF">2019-05-13T08:12:22Z</dcterms:created>
  <dcterms:modified xsi:type="dcterms:W3CDTF">2019-11-07T13:27:50Z</dcterms:modified>
</cp:coreProperties>
</file>