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svm" ContentType="image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6" r:id="rId2"/>
    <p:sldId id="267" r:id="rId3"/>
    <p:sldId id="268" r:id="rId4"/>
    <p:sldId id="269" r:id="rId5"/>
    <p:sldId id="270" r:id="rId6"/>
    <p:sldId id="271" r:id="rId7"/>
    <p:sldId id="282" r:id="rId8"/>
    <p:sldId id="256" r:id="rId9"/>
    <p:sldId id="257" r:id="rId10"/>
    <p:sldId id="258" r:id="rId11"/>
    <p:sldId id="261" r:id="rId12"/>
    <p:sldId id="262" r:id="rId13"/>
    <p:sldId id="264" r:id="rId14"/>
    <p:sldId id="263" r:id="rId15"/>
    <p:sldId id="265" r:id="rId16"/>
    <p:sldId id="274" r:id="rId17"/>
    <p:sldId id="275" r:id="rId18"/>
    <p:sldId id="276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A85C5-BE68-452B-B4F4-BA23420E8924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FB345-EAE1-4D6C-8044-445F9A3EA0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07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797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61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34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492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740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293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2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206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40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53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07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C42A3-6E7E-462E-B8C3-0AE34CAB2718}" type="datetimeFigureOut">
              <a:rPr lang="de-DE" smtClean="0"/>
              <a:t>22.11.2013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5B836-2958-44A5-BE4B-182E0735A3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68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2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m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935596" y="404664"/>
            <a:ext cx="74168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 dirty="0" smtClean="0"/>
              <a:t>Barcode Reading</a:t>
            </a:r>
            <a:endParaRPr lang="de-DE" sz="40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935596" y="2564904"/>
            <a:ext cx="7416824" cy="38884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Team :	Maxime 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Arbisa</a:t>
            </a:r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	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Zijun</a:t>
            </a:r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 SHEN</a:t>
            </a:r>
          </a:p>
          <a:p>
            <a:pPr hangingPunct="0"/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	</a:t>
            </a:r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Benjamin 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Busam</a:t>
            </a:r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200" b="1" dirty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	</a:t>
            </a:r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Ali 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Fatemi</a:t>
            </a:r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200" b="1" dirty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	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Vítor</a:t>
            </a:r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Bueno</a:t>
            </a:r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200" b="1" dirty="0" smtClean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200" b="1" dirty="0" err="1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November</a:t>
            </a:r>
            <a:r>
              <a:rPr lang="fr-FR" sz="1200" b="1" dirty="0" smtClean="0">
                <a:solidFill>
                  <a:schemeClr val="tx1"/>
                </a:solidFill>
                <a:latin typeface="Arial" pitchFamily="18"/>
                <a:ea typeface="Droid Sans" pitchFamily="2"/>
                <a:cs typeface="FreeSans" pitchFamily="2"/>
              </a:rPr>
              <a:t> 22nd 2013</a:t>
            </a:r>
            <a:endParaRPr lang="fr-FR" sz="1200" b="1" dirty="0">
              <a:solidFill>
                <a:schemeClr val="tx1"/>
              </a:solidFill>
              <a:latin typeface="Arial" pitchFamily="18"/>
              <a:ea typeface="Droid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0106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ingekerbter Pfeil nach rechts 48"/>
          <p:cNvSpPr/>
          <p:nvPr/>
        </p:nvSpPr>
        <p:spPr>
          <a:xfrm>
            <a:off x="8028384" y="5143174"/>
            <a:ext cx="1115616" cy="1080120"/>
          </a:xfrm>
          <a:prstGeom prst="notchedRightArrow">
            <a:avLst>
              <a:gd name="adj1" fmla="val 50000"/>
              <a:gd name="adj2" fmla="val 34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077" name="Picture 5" descr="E:\Dokumente\Uni\13\ATHENS\project\final\demo\03_padd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5666"/>
            <a:ext cx="1134283" cy="89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Morphological</a:t>
            </a:r>
            <a:r>
              <a:rPr lang="de-DE" sz="2500" dirty="0" smtClean="0"/>
              <a:t> </a:t>
            </a:r>
            <a:r>
              <a:rPr lang="de-DE" sz="2500" dirty="0" err="1" smtClean="0"/>
              <a:t>Operations</a:t>
            </a:r>
            <a:endParaRPr lang="de-DE" sz="2500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0" y="1438026"/>
            <a:ext cx="1557694" cy="1757363"/>
            <a:chOff x="4244757" y="4134801"/>
            <a:chExt cx="1557694" cy="1757363"/>
          </a:xfrm>
        </p:grpSpPr>
        <p:sp>
          <p:nvSpPr>
            <p:cNvPr id="12" name="Eingekerbter Pfeil nach rechts 11"/>
            <p:cNvSpPr/>
            <p:nvPr/>
          </p:nvSpPr>
          <p:spPr>
            <a:xfrm>
              <a:off x="4354125" y="4812044"/>
              <a:ext cx="1448326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4244757" y="4134801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err="1" smtClean="0">
                  <a:solidFill>
                    <a:schemeClr val="tx1"/>
                  </a:solidFill>
                </a:rPr>
                <a:t>Blur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074" name="Picture 2" descr="E:\Dokumente\Uni\13\ATHENS\project\final\demo\04_smoothen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719" y="1776648"/>
            <a:ext cx="274939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Dokumente\Uni\13\ATHENS\project\final\demo\05_closing_li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289" y="4473812"/>
            <a:ext cx="274939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pieren 15"/>
          <p:cNvGrpSpPr/>
          <p:nvPr/>
        </p:nvGrpSpPr>
        <p:grpSpPr>
          <a:xfrm>
            <a:off x="4129922" y="1764710"/>
            <a:ext cx="1557694" cy="1757363"/>
            <a:chOff x="4244757" y="4134801"/>
            <a:chExt cx="1557694" cy="1757363"/>
          </a:xfrm>
        </p:grpSpPr>
        <p:sp>
          <p:nvSpPr>
            <p:cNvPr id="17" name="Eingekerbter Pfeil nach rechts 16"/>
            <p:cNvSpPr/>
            <p:nvPr/>
          </p:nvSpPr>
          <p:spPr>
            <a:xfrm>
              <a:off x="4354125" y="4812044"/>
              <a:ext cx="1448326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Abgerundetes Rechteck 17"/>
            <p:cNvSpPr/>
            <p:nvPr/>
          </p:nvSpPr>
          <p:spPr>
            <a:xfrm>
              <a:off x="4244757" y="4134801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smtClean="0">
                  <a:solidFill>
                    <a:schemeClr val="tx1"/>
                  </a:solidFill>
                </a:rPr>
                <a:t>Close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Abgerundetes Rechteck 30"/>
          <p:cNvSpPr/>
          <p:nvPr/>
        </p:nvSpPr>
        <p:spPr>
          <a:xfrm>
            <a:off x="5687616" y="1297301"/>
            <a:ext cx="3456384" cy="4793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chemeClr val="tx1"/>
                </a:solidFill>
              </a:rPr>
              <a:t>S.E.</a:t>
            </a:r>
            <a:endParaRPr lang="de-DE" sz="2500" dirty="0">
              <a:solidFill>
                <a:schemeClr val="tx1"/>
              </a:solidFill>
            </a:endParaRPr>
          </a:p>
        </p:txBody>
      </p:sp>
      <p:sp>
        <p:nvSpPr>
          <p:cNvPr id="33" name="Eingekerbter Pfeil nach rechts 32"/>
          <p:cNvSpPr/>
          <p:nvPr/>
        </p:nvSpPr>
        <p:spPr>
          <a:xfrm>
            <a:off x="3984346" y="5142277"/>
            <a:ext cx="1448326" cy="108012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ingekerbter Pfeil nach rechts 35"/>
          <p:cNvSpPr/>
          <p:nvPr/>
        </p:nvSpPr>
        <p:spPr>
          <a:xfrm>
            <a:off x="43100" y="5142277"/>
            <a:ext cx="1448326" cy="108012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8" name="Gruppieren 37"/>
          <p:cNvGrpSpPr/>
          <p:nvPr/>
        </p:nvGrpSpPr>
        <p:grpSpPr>
          <a:xfrm>
            <a:off x="6117447" y="1917110"/>
            <a:ext cx="2290329" cy="2313484"/>
            <a:chOff x="5773633" y="1425459"/>
            <a:chExt cx="2673297" cy="2700324"/>
          </a:xfrm>
        </p:grpSpPr>
        <p:cxnSp>
          <p:nvCxnSpPr>
            <p:cNvPr id="39" name="Gerade Verbindung 38"/>
            <p:cNvCxnSpPr/>
            <p:nvPr/>
          </p:nvCxnSpPr>
          <p:spPr>
            <a:xfrm>
              <a:off x="6444208" y="2804617"/>
              <a:ext cx="13609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hteck 39"/>
            <p:cNvSpPr/>
            <p:nvPr/>
          </p:nvSpPr>
          <p:spPr>
            <a:xfrm rot="1250866">
              <a:off x="6850894" y="1964141"/>
              <a:ext cx="156821" cy="1680953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Bogen 40"/>
            <p:cNvSpPr/>
            <p:nvPr/>
          </p:nvSpPr>
          <p:spPr>
            <a:xfrm>
              <a:off x="6948264" y="2564904"/>
              <a:ext cx="324036" cy="421435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6929304" y="2255668"/>
              <a:ext cx="875896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2000" dirty="0" smtClean="0">
                  <a:solidFill>
                    <a:schemeClr val="tx1"/>
                  </a:solidFill>
                </a:rPr>
                <a:t>α</a:t>
              </a:r>
              <a:endParaRPr lang="de-DE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/>
            <p:cNvSpPr/>
            <p:nvPr/>
          </p:nvSpPr>
          <p:spPr>
            <a:xfrm>
              <a:off x="5773633" y="1425459"/>
              <a:ext cx="2673297" cy="27003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5" name="Abgerundetes Rechteck 44"/>
          <p:cNvSpPr/>
          <p:nvPr/>
        </p:nvSpPr>
        <p:spPr>
          <a:xfrm>
            <a:off x="4043870" y="6067329"/>
            <a:ext cx="1557694" cy="618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chemeClr val="tx1"/>
                </a:solidFill>
              </a:rPr>
              <a:t>Open</a:t>
            </a:r>
            <a:endParaRPr lang="de-DE" sz="2500" dirty="0">
              <a:solidFill>
                <a:schemeClr val="tx1"/>
              </a:solidFill>
            </a:endParaRPr>
          </a:p>
        </p:txBody>
      </p:sp>
      <p:grpSp>
        <p:nvGrpSpPr>
          <p:cNvPr id="21" name="Gruppieren 20"/>
          <p:cNvGrpSpPr/>
          <p:nvPr/>
        </p:nvGrpSpPr>
        <p:grpSpPr>
          <a:xfrm>
            <a:off x="4135483" y="4230594"/>
            <a:ext cx="1348627" cy="1362262"/>
            <a:chOff x="5773633" y="1425459"/>
            <a:chExt cx="2673297" cy="2700324"/>
          </a:xfrm>
        </p:grpSpPr>
        <p:cxnSp>
          <p:nvCxnSpPr>
            <p:cNvPr id="8" name="Gerade Verbindung 7"/>
            <p:cNvCxnSpPr/>
            <p:nvPr/>
          </p:nvCxnSpPr>
          <p:spPr>
            <a:xfrm>
              <a:off x="6100119" y="2804617"/>
              <a:ext cx="20715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hteck 2"/>
            <p:cNvSpPr/>
            <p:nvPr/>
          </p:nvSpPr>
          <p:spPr>
            <a:xfrm rot="1250866">
              <a:off x="6473734" y="2235662"/>
              <a:ext cx="1297800" cy="74217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Bogen 8"/>
            <p:cNvSpPr/>
            <p:nvPr/>
          </p:nvSpPr>
          <p:spPr>
            <a:xfrm>
              <a:off x="7661649" y="2564904"/>
              <a:ext cx="324036" cy="421435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5773633" y="1425459"/>
              <a:ext cx="2673297" cy="270032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3076" name="Picture 4" descr="E:\Dokumente\Uni\13\ATHENS\project\final\demo\05_opening_rect_ang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488166"/>
            <a:ext cx="2815259" cy="221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00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E:\Dokumente\Uni\13\ATHENS\project\final\demo\05_opening_rect_ang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75" y="1799663"/>
            <a:ext cx="5899863" cy="463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/>
              <a:t>Corner </a:t>
            </a:r>
            <a:r>
              <a:rPr lang="de-DE" sz="2500" dirty="0" err="1" smtClean="0"/>
              <a:t>Detection</a:t>
            </a:r>
            <a:endParaRPr lang="de-DE" sz="2500" dirty="0"/>
          </a:p>
        </p:txBody>
      </p:sp>
      <p:sp>
        <p:nvSpPr>
          <p:cNvPr id="12" name="Eingekerbter Pfeil nach rechts 11"/>
          <p:cNvSpPr/>
          <p:nvPr/>
        </p:nvSpPr>
        <p:spPr>
          <a:xfrm>
            <a:off x="112107" y="3259352"/>
            <a:ext cx="1757840" cy="1263151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124" name="Picture 4" descr="E:\Dokumente\Uni\13\ATHENS\project\final\demo\06_1_corn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526" y="1802583"/>
            <a:ext cx="5872575" cy="463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E:\Dokumente\Uni\13\ATHENS\project\final\demo\06_1_corners_centroi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824" y="1786552"/>
            <a:ext cx="5876277" cy="4635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Gebogener Pfeil 2"/>
          <p:cNvSpPr/>
          <p:nvPr/>
        </p:nvSpPr>
        <p:spPr>
          <a:xfrm rot="4715252" flipH="1">
            <a:off x="4734654" y="3409291"/>
            <a:ext cx="1013233" cy="1029575"/>
          </a:xfrm>
          <a:prstGeom prst="circularArrow">
            <a:avLst>
              <a:gd name="adj1" fmla="val 15826"/>
              <a:gd name="adj2" fmla="val 1142319"/>
              <a:gd name="adj3" fmla="val 20178326"/>
              <a:gd name="adj4" fmla="val 5088157"/>
              <a:gd name="adj5" fmla="val 199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2202176" y="2060848"/>
            <a:ext cx="5803931" cy="3786824"/>
            <a:chOff x="2202176" y="2060848"/>
            <a:chExt cx="5803931" cy="3786824"/>
          </a:xfrm>
        </p:grpSpPr>
        <p:sp>
          <p:nvSpPr>
            <p:cNvPr id="10" name="Abgerundetes Rechteck 9"/>
            <p:cNvSpPr/>
            <p:nvPr/>
          </p:nvSpPr>
          <p:spPr>
            <a:xfrm>
              <a:off x="6448413" y="3259352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b="1" dirty="0" smtClean="0">
                  <a:solidFill>
                    <a:schemeClr val="bg1"/>
                  </a:solidFill>
                </a:rPr>
                <a:t>1</a:t>
              </a:r>
              <a:endParaRPr lang="de-DE" sz="25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2699792" y="2060848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b="1" dirty="0" smtClean="0">
                  <a:solidFill>
                    <a:schemeClr val="bg1"/>
                  </a:solidFill>
                </a:rPr>
                <a:t>2</a:t>
              </a:r>
              <a:endParaRPr lang="de-DE" sz="25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2202176" y="3877824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b="1" dirty="0" smtClean="0">
                  <a:solidFill>
                    <a:schemeClr val="bg1"/>
                  </a:solidFill>
                </a:rPr>
                <a:t>3</a:t>
              </a:r>
              <a:endParaRPr lang="de-DE" sz="25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5824420" y="5229200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b="1" dirty="0" smtClean="0">
                  <a:solidFill>
                    <a:schemeClr val="bg1"/>
                  </a:solidFill>
                </a:rPr>
                <a:t>4</a:t>
              </a:r>
              <a:endParaRPr lang="de-DE" sz="25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962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Calculate</a:t>
            </a:r>
            <a:r>
              <a:rPr lang="de-DE" sz="2500" dirty="0" smtClean="0"/>
              <a:t> </a:t>
            </a:r>
            <a:r>
              <a:rPr lang="de-DE" sz="2500" dirty="0" err="1" smtClean="0"/>
              <a:t>Homography</a:t>
            </a:r>
            <a:endParaRPr lang="de-DE" sz="2500" dirty="0"/>
          </a:p>
        </p:txBody>
      </p:sp>
      <p:pic>
        <p:nvPicPr>
          <p:cNvPr id="6147" name="Picture 3" descr="E:\Dokumente\Uni\13\ATHENS\project\final\demo\06_1_corn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564904"/>
            <a:ext cx="3240360" cy="255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pieren 12"/>
          <p:cNvGrpSpPr/>
          <p:nvPr/>
        </p:nvGrpSpPr>
        <p:grpSpPr>
          <a:xfrm>
            <a:off x="5220072" y="3140968"/>
            <a:ext cx="3312368" cy="2160240"/>
            <a:chOff x="5364088" y="3356992"/>
            <a:chExt cx="3312368" cy="2160240"/>
          </a:xfrm>
        </p:grpSpPr>
        <p:sp>
          <p:nvSpPr>
            <p:cNvPr id="2" name="Rechteck 1"/>
            <p:cNvSpPr/>
            <p:nvPr/>
          </p:nvSpPr>
          <p:spPr>
            <a:xfrm>
              <a:off x="5364088" y="3356992"/>
              <a:ext cx="3024336" cy="936104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" name="Gerade Verbindung mit Pfeil 4"/>
            <p:cNvCxnSpPr/>
            <p:nvPr/>
          </p:nvCxnSpPr>
          <p:spPr>
            <a:xfrm>
              <a:off x="5364088" y="3356992"/>
              <a:ext cx="0" cy="21602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mit Pfeil 16"/>
            <p:cNvCxnSpPr/>
            <p:nvPr/>
          </p:nvCxnSpPr>
          <p:spPr>
            <a:xfrm>
              <a:off x="5364088" y="3356992"/>
              <a:ext cx="331236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21"/>
          <p:cNvGrpSpPr/>
          <p:nvPr/>
        </p:nvGrpSpPr>
        <p:grpSpPr>
          <a:xfrm>
            <a:off x="1187624" y="2978984"/>
            <a:ext cx="7056784" cy="1476096"/>
            <a:chOff x="1187624" y="2996952"/>
            <a:chExt cx="7056784" cy="1476096"/>
          </a:xfrm>
        </p:grpSpPr>
        <p:cxnSp>
          <p:nvCxnSpPr>
            <p:cNvPr id="21" name="Gerade Verbindung 20"/>
            <p:cNvCxnSpPr/>
            <p:nvPr/>
          </p:nvCxnSpPr>
          <p:spPr>
            <a:xfrm>
              <a:off x="1475656" y="2996952"/>
              <a:ext cx="3744416" cy="144016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V="1">
              <a:off x="3512840" y="3158936"/>
              <a:ext cx="4731568" cy="612068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 flipV="1">
              <a:off x="3203848" y="4095040"/>
              <a:ext cx="5040560" cy="378008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>
              <a:off x="1187624" y="3771004"/>
              <a:ext cx="4032448" cy="324036"/>
            </a:xfrm>
            <a:prstGeom prst="line">
              <a:avLst/>
            </a:prstGeom>
            <a:ln w="25400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Eingekerbter Pfeil nach rechts 38"/>
          <p:cNvSpPr/>
          <p:nvPr/>
        </p:nvSpPr>
        <p:spPr>
          <a:xfrm>
            <a:off x="3907498" y="4960133"/>
            <a:ext cx="1277586" cy="834864"/>
          </a:xfrm>
          <a:prstGeom prst="notch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>
            <a:off x="3793153" y="5068329"/>
            <a:ext cx="1557694" cy="6184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b="1" dirty="0" smtClean="0">
                <a:solidFill>
                  <a:schemeClr val="tx1"/>
                </a:solidFill>
              </a:rPr>
              <a:t>H</a:t>
            </a:r>
            <a:endParaRPr lang="de-DE" sz="2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31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Rectification</a:t>
            </a:r>
            <a:endParaRPr lang="de-DE" sz="250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721623" y="3551832"/>
            <a:ext cx="1557694" cy="834864"/>
            <a:chOff x="3629264" y="4960133"/>
            <a:chExt cx="1557694" cy="834864"/>
          </a:xfrm>
        </p:grpSpPr>
        <p:sp>
          <p:nvSpPr>
            <p:cNvPr id="39" name="Eingekerbter Pfeil nach rechts 38"/>
            <p:cNvSpPr/>
            <p:nvPr/>
          </p:nvSpPr>
          <p:spPr>
            <a:xfrm>
              <a:off x="3907498" y="4960133"/>
              <a:ext cx="1277586" cy="834864"/>
            </a:xfrm>
            <a:prstGeom prst="notched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3629264" y="5068329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b="1" dirty="0" smtClean="0">
                  <a:solidFill>
                    <a:schemeClr val="tx1"/>
                  </a:solidFill>
                </a:rPr>
                <a:t>   H</a:t>
              </a:r>
              <a:endParaRPr lang="de-DE" sz="25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652294" y="1696611"/>
            <a:ext cx="1935041" cy="4527321"/>
            <a:chOff x="3636926" y="1736947"/>
            <a:chExt cx="1935041" cy="4527321"/>
          </a:xfrm>
        </p:grpSpPr>
        <p:pic>
          <p:nvPicPr>
            <p:cNvPr id="7170" name="Picture 2" descr="E:\Dokumente\Uni\13\ATHENS\project\final\demo\07_rectified_barcod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6926" y="1736947"/>
              <a:ext cx="1934567" cy="1520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1" name="Picture 3" descr="E:\Dokumente\Uni\13\ATHENS\project\final\demo\07_rectified_mas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791" y="3257917"/>
              <a:ext cx="1912176" cy="1503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E:\Dokumente\Uni\13\ATHENS\project\final\demo\07_rectified_mask_bi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791" y="4760902"/>
              <a:ext cx="1912176" cy="1503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uppieren 5"/>
          <p:cNvGrpSpPr/>
          <p:nvPr/>
        </p:nvGrpSpPr>
        <p:grpSpPr>
          <a:xfrm>
            <a:off x="312785" y="1711783"/>
            <a:ext cx="1939694" cy="4564732"/>
            <a:chOff x="539552" y="1711783"/>
            <a:chExt cx="1939694" cy="4564732"/>
          </a:xfrm>
        </p:grpSpPr>
        <p:pic>
          <p:nvPicPr>
            <p:cNvPr id="7176" name="Picture 8" descr="E:\Dokumente\Uni\13\ATHENS\project\final\demo\01_original_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1711783"/>
              <a:ext cx="1934567" cy="15200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7" name="Picture 9" descr="E:\Dokumente\Uni\13\ATHENS\project\final\demo\05_closing_line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752470"/>
              <a:ext cx="1939693" cy="1524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E:\Dokumente\Uni\13\ATHENS\project\final\demo\05_opening_rect_angle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3228425"/>
              <a:ext cx="1939694" cy="1524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Eingekerbter Pfeil nach rechts 19"/>
          <p:cNvSpPr/>
          <p:nvPr/>
        </p:nvSpPr>
        <p:spPr>
          <a:xfrm>
            <a:off x="6343854" y="5499724"/>
            <a:ext cx="2620634" cy="55720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389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Postprocessing</a:t>
            </a:r>
            <a:endParaRPr lang="de-DE" sz="2500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467544" y="1556792"/>
            <a:ext cx="1935041" cy="4527321"/>
            <a:chOff x="3636926" y="1736947"/>
            <a:chExt cx="1935041" cy="4527321"/>
          </a:xfrm>
        </p:grpSpPr>
        <p:pic>
          <p:nvPicPr>
            <p:cNvPr id="7170" name="Picture 2" descr="E:\Dokumente\Uni\13\ATHENS\project\final\demo\07_rectified_barcod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6926" y="1736947"/>
              <a:ext cx="1934567" cy="1520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1" name="Picture 3" descr="E:\Dokumente\Uni\13\ATHENS\project\final\demo\07_rectified_mask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791" y="3257917"/>
              <a:ext cx="1912176" cy="1503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E:\Dokumente\Uni\13\ATHENS\project\final\demo\07_rectified_mask_bi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9791" y="4760902"/>
              <a:ext cx="1912176" cy="1503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173" name="Picture 5" descr="E:\Dokumente\Uni\13\ATHENS\project\final\demo\07_rectified_mask_big_close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505" y="4581128"/>
            <a:ext cx="1934567" cy="152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E:\Dokumente\Uni\13\ATHENS\project\final\demo\07_rectified_number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895" y="3791408"/>
            <a:ext cx="1934567" cy="152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Gruppieren 28"/>
          <p:cNvGrpSpPr/>
          <p:nvPr/>
        </p:nvGrpSpPr>
        <p:grpSpPr>
          <a:xfrm>
            <a:off x="2369936" y="4901987"/>
            <a:ext cx="915570" cy="879251"/>
            <a:chOff x="4244757" y="4134801"/>
            <a:chExt cx="1557694" cy="1757363"/>
          </a:xfrm>
        </p:grpSpPr>
        <p:sp>
          <p:nvSpPr>
            <p:cNvPr id="30" name="Eingekerbter Pfeil nach rechts 29"/>
            <p:cNvSpPr/>
            <p:nvPr/>
          </p:nvSpPr>
          <p:spPr>
            <a:xfrm>
              <a:off x="4354125" y="4812044"/>
              <a:ext cx="1448326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4244757" y="4134801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smtClean="0">
                  <a:solidFill>
                    <a:schemeClr val="tx1"/>
                  </a:solidFill>
                </a:rPr>
                <a:t>Close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5076056" y="3962052"/>
            <a:ext cx="1059586" cy="860046"/>
            <a:chOff x="3999737" y="2013542"/>
            <a:chExt cx="1802714" cy="1718978"/>
          </a:xfrm>
        </p:grpSpPr>
        <p:sp>
          <p:nvSpPr>
            <p:cNvPr id="33" name="Eingekerbter Pfeil nach rechts 32"/>
            <p:cNvSpPr/>
            <p:nvPr/>
          </p:nvSpPr>
          <p:spPr>
            <a:xfrm>
              <a:off x="4244757" y="2652400"/>
              <a:ext cx="1448325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999737" y="2013542"/>
              <a:ext cx="1802714" cy="63885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smtClean="0">
                  <a:solidFill>
                    <a:schemeClr val="tx1"/>
                  </a:solidFill>
                </a:rPr>
                <a:t>Diff.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7932472" y="2611024"/>
            <a:ext cx="1059586" cy="860046"/>
            <a:chOff x="3999737" y="2013542"/>
            <a:chExt cx="1802714" cy="1718978"/>
          </a:xfrm>
        </p:grpSpPr>
        <p:sp>
          <p:nvSpPr>
            <p:cNvPr id="36" name="Eingekerbter Pfeil nach rechts 35"/>
            <p:cNvSpPr/>
            <p:nvPr/>
          </p:nvSpPr>
          <p:spPr>
            <a:xfrm>
              <a:off x="4244757" y="2652400"/>
              <a:ext cx="1448325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3999737" y="2013542"/>
              <a:ext cx="1802714" cy="63885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smtClean="0">
                  <a:solidFill>
                    <a:schemeClr val="tx1"/>
                  </a:solidFill>
                </a:rPr>
                <a:t>Rot?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Geschweifte Klammer rechts 7"/>
          <p:cNvSpPr/>
          <p:nvPr/>
        </p:nvSpPr>
        <p:spPr>
          <a:xfrm>
            <a:off x="7932472" y="2377524"/>
            <a:ext cx="516866" cy="17685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1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E:\Dokumente\Uni\13\ATHENS\project\final\demo\14_outpu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73" y="3826569"/>
            <a:ext cx="3843209" cy="287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Postprocessing</a:t>
            </a:r>
            <a:endParaRPr lang="de-DE" sz="2500" dirty="0"/>
          </a:p>
        </p:txBody>
      </p:sp>
      <p:pic>
        <p:nvPicPr>
          <p:cNvPr id="8196" name="Picture 4" descr="E:\Dokumente\Uni\13\ATHENS\project\final\demo\12_rect_code_cu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18" y="4005064"/>
            <a:ext cx="320562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pieren 1"/>
          <p:cNvGrpSpPr/>
          <p:nvPr/>
        </p:nvGrpSpPr>
        <p:grpSpPr>
          <a:xfrm>
            <a:off x="398204" y="1498041"/>
            <a:ext cx="7707449" cy="1898980"/>
            <a:chOff x="398204" y="1701769"/>
            <a:chExt cx="7707449" cy="1898980"/>
          </a:xfrm>
        </p:grpSpPr>
        <p:sp>
          <p:nvSpPr>
            <p:cNvPr id="36" name="Eingekerbter Pfeil nach rechts 35"/>
            <p:cNvSpPr/>
            <p:nvPr/>
          </p:nvSpPr>
          <p:spPr>
            <a:xfrm>
              <a:off x="398204" y="2381054"/>
              <a:ext cx="851286" cy="54041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8194" name="Picture 2" descr="E:\Dokumente\Uni\13\ATHENS\project\final\demo\11_rect_barcode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363" y="1701769"/>
              <a:ext cx="2415369" cy="1898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5" name="Picture 3" descr="E:\Dokumente\Uni\13\ATHENS\project\final\demo\11_rect_barcode_cutting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0284" y="1701769"/>
              <a:ext cx="2415369" cy="1898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2" name="Gruppieren 21"/>
            <p:cNvGrpSpPr/>
            <p:nvPr/>
          </p:nvGrpSpPr>
          <p:grpSpPr>
            <a:xfrm>
              <a:off x="4163873" y="2127896"/>
              <a:ext cx="1491634" cy="860046"/>
              <a:chOff x="3773687" y="2013542"/>
              <a:chExt cx="2537774" cy="1718978"/>
            </a:xfrm>
          </p:grpSpPr>
          <p:sp>
            <p:nvSpPr>
              <p:cNvPr id="23" name="Eingekerbter Pfeil nach rechts 22"/>
              <p:cNvSpPr/>
              <p:nvPr/>
            </p:nvSpPr>
            <p:spPr>
              <a:xfrm>
                <a:off x="4244757" y="2652400"/>
                <a:ext cx="1448325" cy="1080120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Abgerundetes Rechteck 23"/>
              <p:cNvSpPr/>
              <p:nvPr/>
            </p:nvSpPr>
            <p:spPr>
              <a:xfrm>
                <a:off x="3773687" y="2013542"/>
                <a:ext cx="2537774" cy="63885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500" dirty="0" err="1" smtClean="0">
                    <a:solidFill>
                      <a:schemeClr val="tx1"/>
                    </a:solidFill>
                  </a:rPr>
                  <a:t>Bounds</a:t>
                </a:r>
                <a:r>
                  <a:rPr lang="de-DE" sz="2500" dirty="0" smtClean="0">
                    <a:solidFill>
                      <a:schemeClr val="tx1"/>
                    </a:solidFill>
                  </a:rPr>
                  <a:t>?</a:t>
                </a:r>
                <a:endParaRPr lang="de-DE" sz="25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8" name="Gleich 27"/>
          <p:cNvSpPr/>
          <p:nvPr/>
        </p:nvSpPr>
        <p:spPr>
          <a:xfrm>
            <a:off x="3988732" y="4797152"/>
            <a:ext cx="1414246" cy="9361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8" name="Eingekerbter Pfeil nach rechts 37"/>
          <p:cNvSpPr/>
          <p:nvPr/>
        </p:nvSpPr>
        <p:spPr>
          <a:xfrm>
            <a:off x="97161" y="4868810"/>
            <a:ext cx="851286" cy="54041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27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Third Part – Barcode Decoding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>
          <a:xfrm>
            <a:off x="457171" y="1698245"/>
            <a:ext cx="8045895" cy="3977484"/>
          </a:xfrm>
        </p:spPr>
        <p:txBody>
          <a:bodyPr anchor="ctr">
            <a:normAutofit fontScale="925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>
              <a:buNone/>
            </a:pPr>
            <a:r>
              <a:rPr lang="fr-FR"/>
              <a:t>- Binary Image</a:t>
            </a:r>
          </a:p>
          <a:p>
            <a:pPr marL="0" indent="0">
              <a:buNone/>
            </a:pPr>
            <a:r>
              <a:rPr lang="fr-FR"/>
              <a:t>- Blocking binary image</a:t>
            </a:r>
          </a:p>
          <a:p>
            <a:pPr marL="0" indent="0">
              <a:buNone/>
            </a:pPr>
            <a:r>
              <a:rPr lang="fr-FR"/>
              <a:t>- Finding the position of the first and the last bar</a:t>
            </a:r>
          </a:p>
          <a:p>
            <a:pPr marL="0" indent="0">
              <a:buNone/>
            </a:pPr>
            <a:r>
              <a:rPr lang="fr-FR"/>
              <a:t>- Calculating the unitbar (thickness of the smallest bar)</a:t>
            </a:r>
          </a:p>
          <a:p>
            <a:pPr marL="0" indent="0">
              <a:buNone/>
            </a:pPr>
            <a:r>
              <a:rPr lang="fr-FR"/>
              <a:t>- Comparing the thickness of bars with the unitbar</a:t>
            </a:r>
          </a:p>
          <a:p>
            <a:pPr marL="0" indent="0">
              <a:buNone/>
            </a:pPr>
            <a:r>
              <a:rPr lang="fr-FR"/>
              <a:t>- Decoding by searching in the table of codes</a:t>
            </a:r>
          </a:p>
        </p:txBody>
      </p:sp>
    </p:spTree>
    <p:extLst>
      <p:ext uri="{BB962C8B-B14F-4D97-AF65-F5344CB8AC3E}">
        <p14:creationId xmlns:p14="http://schemas.microsoft.com/office/powerpoint/2010/main" val="306335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Binary Image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fr-FR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1942204"/>
            <a:ext cx="3919920" cy="32178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832958" y="2024830"/>
            <a:ext cx="4245165" cy="306990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ihandform 5"/>
          <p:cNvSpPr/>
          <p:nvPr/>
        </p:nvSpPr>
        <p:spPr>
          <a:xfrm>
            <a:off x="3853304" y="3135220"/>
            <a:ext cx="1175584" cy="653171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345030" y="2547367"/>
            <a:ext cx="2126821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Thresholding process</a:t>
            </a:r>
          </a:p>
        </p:txBody>
      </p:sp>
    </p:spTree>
    <p:extLst>
      <p:ext uri="{BB962C8B-B14F-4D97-AF65-F5344CB8AC3E}">
        <p14:creationId xmlns:p14="http://schemas.microsoft.com/office/powerpoint/2010/main" val="254081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Blocking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/>
            <a:endParaRPr lang="fr-FR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65310" y="2155464"/>
            <a:ext cx="4245165" cy="30699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ihandform 4"/>
          <p:cNvSpPr/>
          <p:nvPr/>
        </p:nvSpPr>
        <p:spPr>
          <a:xfrm>
            <a:off x="3853304" y="3135220"/>
            <a:ext cx="1175584" cy="653171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345030" y="2547367"/>
            <a:ext cx="2126821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algn="ctr" hangingPunct="0">
              <a:defRPr sz="1800"/>
            </a:pPr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Thresholding process</a:t>
            </a:r>
          </a:p>
        </p:txBody>
      </p:sp>
      <p:sp>
        <p:nvSpPr>
          <p:cNvPr id="7" name="Gerade Verbindung 6"/>
          <p:cNvSpPr/>
          <p:nvPr/>
        </p:nvSpPr>
        <p:spPr>
          <a:xfrm>
            <a:off x="391862" y="2939269"/>
            <a:ext cx="3396132" cy="0"/>
          </a:xfrm>
          <a:prstGeom prst="line">
            <a:avLst/>
          </a:prstGeom>
          <a:noFill/>
          <a:ln w="180000">
            <a:solidFill>
              <a:srgbClr val="FF0000"/>
            </a:solidFill>
            <a:prstDash val="solid"/>
          </a:ln>
        </p:spPr>
        <p:txBody>
          <a:bodyPr vert="horz" wrap="none" lIns="163278" tIns="122459" rIns="163278" bIns="122459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>
            <a:off x="326551" y="4245611"/>
            <a:ext cx="3461443" cy="0"/>
          </a:xfrm>
          <a:prstGeom prst="line">
            <a:avLst/>
          </a:prstGeom>
          <a:noFill/>
          <a:ln w="180000">
            <a:solidFill>
              <a:srgbClr val="FF0000"/>
            </a:solidFill>
            <a:prstDash val="solid"/>
          </a:ln>
        </p:spPr>
        <p:txBody>
          <a:bodyPr vert="horz" wrap="none" lIns="163278" tIns="122459" rIns="163278" bIns="122459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094199" y="3056187"/>
            <a:ext cx="3438257" cy="993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50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First bar and last bar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r>
              <a:rPr lang="fr-FR"/>
              <a:t>- All the barcodes include 95 unitbars (the width of the thinnest bar in each barcode)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402097" y="2547367"/>
            <a:ext cx="2012687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algn="ctr" hangingPunct="0">
              <a:defRPr sz="1800"/>
            </a:pPr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Thresholing process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09043" y="1632927"/>
            <a:ext cx="4156670" cy="1763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699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Outlines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783723" y="1632927"/>
            <a:ext cx="4351018" cy="790323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Aim : How to read a barcode out of a picture ?</a:t>
            </a: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83723" y="2411507"/>
            <a:ext cx="2651707" cy="2206096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Main tasks :</a:t>
            </a: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1st part : barcode detection</a:t>
            </a: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2nd part : barcode rotation</a:t>
            </a: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3rd part : bars reading</a:t>
            </a:r>
          </a:p>
        </p:txBody>
      </p:sp>
      <p:sp>
        <p:nvSpPr>
          <p:cNvPr id="5" name="Freihandform 4"/>
          <p:cNvSpPr/>
          <p:nvPr/>
        </p:nvSpPr>
        <p:spPr>
          <a:xfrm>
            <a:off x="5159509" y="2678000"/>
            <a:ext cx="2024617" cy="5878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Maxime &amp; Zijun</a:t>
            </a:r>
          </a:p>
        </p:txBody>
      </p:sp>
      <p:sp>
        <p:nvSpPr>
          <p:cNvPr id="6" name="Freihandform 5"/>
          <p:cNvSpPr/>
          <p:nvPr/>
        </p:nvSpPr>
        <p:spPr>
          <a:xfrm>
            <a:off x="4245166" y="3396489"/>
            <a:ext cx="2024617" cy="5878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Benni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3330821" y="4114977"/>
            <a:ext cx="2024617" cy="58785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Vitor &amp; Ali</a:t>
            </a:r>
          </a:p>
        </p:txBody>
      </p:sp>
    </p:spTree>
    <p:extLst>
      <p:ext uri="{BB962C8B-B14F-4D97-AF65-F5344CB8AC3E}">
        <p14:creationId xmlns:p14="http://schemas.microsoft.com/office/powerpoint/2010/main" val="51236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Calculating the unitbar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r>
              <a:rPr lang="fr-FR"/>
              <a:t>- Finding the difference of the position of the first and last bar and dividing it by 95</a:t>
            </a:r>
          </a:p>
          <a:p>
            <a:pPr marL="0" indent="0">
              <a:buNone/>
            </a:pPr>
            <a:endParaRPr lang="fr-FR"/>
          </a:p>
        </p:txBody>
      </p:sp>
      <p:sp>
        <p:nvSpPr>
          <p:cNvPr id="4" name="Textfeld 3"/>
          <p:cNvSpPr txBox="1"/>
          <p:nvPr/>
        </p:nvSpPr>
        <p:spPr>
          <a:xfrm>
            <a:off x="3402097" y="2547367"/>
            <a:ext cx="2012687" cy="31839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algn="ctr" hangingPunct="0">
              <a:defRPr sz="1800"/>
            </a:pPr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Thresholing process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09043" y="1632927"/>
            <a:ext cx="4156670" cy="1763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538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>
          <a:xfrm>
            <a:off x="457171" y="1604841"/>
            <a:ext cx="4898268" cy="3977484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 err="1"/>
              <a:t>Comparing</a:t>
            </a:r>
            <a:r>
              <a:rPr lang="fr-FR" dirty="0"/>
              <a:t> the </a:t>
            </a:r>
            <a:r>
              <a:rPr lang="fr-FR" dirty="0" err="1"/>
              <a:t>thickness</a:t>
            </a:r>
            <a:r>
              <a:rPr lang="fr-FR" dirty="0"/>
              <a:t> of bars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unitbar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 err="1"/>
              <a:t>Decoding</a:t>
            </a:r>
            <a:r>
              <a:rPr lang="fr-FR" dirty="0"/>
              <a:t> by </a:t>
            </a:r>
            <a:r>
              <a:rPr lang="fr-FR" dirty="0" err="1"/>
              <a:t>searching</a:t>
            </a:r>
            <a:r>
              <a:rPr lang="fr-FR" dirty="0"/>
              <a:t> in the table of codes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317" y="1822674"/>
            <a:ext cx="2407009" cy="3960828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80824"/>
              </p:ext>
            </p:extLst>
          </p:nvPr>
        </p:nvGraphicFramePr>
        <p:xfrm>
          <a:off x="6006438" y="1822674"/>
          <a:ext cx="2407010" cy="3775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05"/>
                <a:gridCol w="1203505"/>
              </a:tblGrid>
              <a:tr h="437993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3211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2221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2122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1411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2311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 1231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1114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1312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1213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9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3112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43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Thank you 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87792" y="5617270"/>
            <a:ext cx="3176403" cy="569109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>
              <a:defRPr sz="3600"/>
            </a:pPr>
            <a:r>
              <a:rPr lang="fr-FR" sz="3300">
                <a:latin typeface="Arial" pitchFamily="18"/>
                <a:ea typeface="Droid Sans" pitchFamily="2"/>
                <a:cs typeface="FreeSans" pitchFamily="2"/>
              </a:rPr>
              <a:t>Any questions ?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b="14949"/>
          <a:stretch>
            <a:fillRect/>
          </a:stretch>
        </p:blipFill>
        <p:spPr>
          <a:xfrm>
            <a:off x="2643432" y="1175708"/>
            <a:ext cx="3887592" cy="34549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55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22809" y="261268"/>
            <a:ext cx="8228763" cy="114500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1st part : barcode detection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81983" y="1510131"/>
            <a:ext cx="9164259" cy="1497953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Aim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 :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Find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the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barcode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within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the original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picture</a:t>
            </a:r>
            <a:endParaRPr lang="fr-FR" sz="24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24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	    Input :    original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picture</a:t>
            </a:r>
            <a:endParaRPr lang="fr-FR" sz="24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	    Output : image of the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barcode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excerpted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from</a:t>
            </a:r>
            <a:r>
              <a:rPr lang="fr-FR" sz="2400" dirty="0">
                <a:latin typeface="Arial" pitchFamily="18"/>
                <a:ea typeface="Droid Sans" pitchFamily="2"/>
                <a:cs typeface="FreeSans" pitchFamily="2"/>
              </a:rPr>
              <a:t> the </a:t>
            </a:r>
            <a:r>
              <a:rPr lang="fr-FR" sz="2400" dirty="0" err="1">
                <a:latin typeface="Arial" pitchFamily="18"/>
                <a:ea typeface="Droid Sans" pitchFamily="2"/>
                <a:cs typeface="FreeSans" pitchFamily="2"/>
              </a:rPr>
              <a:t>picture</a:t>
            </a:r>
            <a:endParaRPr lang="fr-FR" sz="2400" dirty="0">
              <a:latin typeface="Arial" pitchFamily="18"/>
              <a:ea typeface="Droid Sans" pitchFamily="2"/>
              <a:cs typeface="FreeSans" pitchFamily="2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5931" y="3723074"/>
            <a:ext cx="4381011" cy="2873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59261" y="3657756"/>
            <a:ext cx="4441096" cy="297584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Freihandform 5"/>
          <p:cNvSpPr/>
          <p:nvPr/>
        </p:nvSpPr>
        <p:spPr>
          <a:xfrm>
            <a:off x="4152425" y="4964099"/>
            <a:ext cx="849033" cy="45721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6906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22482" y="261268"/>
            <a:ext cx="8228763" cy="114500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How ?</a:t>
            </a:r>
          </a:p>
        </p:txBody>
      </p:sp>
      <p:sp>
        <p:nvSpPr>
          <p:cNvPr id="3" name="Freihandform 2"/>
          <p:cNvSpPr/>
          <p:nvPr/>
        </p:nvSpPr>
        <p:spPr>
          <a:xfrm>
            <a:off x="522482" y="2416733"/>
            <a:ext cx="2024617" cy="9144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Fourier Transform</a:t>
            </a:r>
          </a:p>
        </p:txBody>
      </p:sp>
      <p:sp>
        <p:nvSpPr>
          <p:cNvPr id="4" name="Freihandform 3"/>
          <p:cNvSpPr/>
          <p:nvPr/>
        </p:nvSpPr>
        <p:spPr>
          <a:xfrm>
            <a:off x="3461442" y="1502292"/>
            <a:ext cx="2351169" cy="8491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Straight line detection</a:t>
            </a:r>
          </a:p>
        </p:txBody>
      </p:sp>
      <p:sp>
        <p:nvSpPr>
          <p:cNvPr id="5" name="Freihandform 4"/>
          <p:cNvSpPr/>
          <p:nvPr/>
        </p:nvSpPr>
        <p:spPr>
          <a:xfrm>
            <a:off x="6465713" y="2547367"/>
            <a:ext cx="2416479" cy="8491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Inverse fourier tranform</a:t>
            </a:r>
          </a:p>
        </p:txBody>
      </p:sp>
      <p:sp>
        <p:nvSpPr>
          <p:cNvPr id="6" name="Freihandform 5"/>
          <p:cNvSpPr/>
          <p:nvPr/>
        </p:nvSpPr>
        <p:spPr>
          <a:xfrm>
            <a:off x="6465713" y="4310928"/>
            <a:ext cx="2351169" cy="8491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Thresholding</a:t>
            </a:r>
          </a:p>
        </p:txBody>
      </p:sp>
      <p:sp>
        <p:nvSpPr>
          <p:cNvPr id="7" name="Freihandform 6"/>
          <p:cNvSpPr/>
          <p:nvPr/>
        </p:nvSpPr>
        <p:spPr>
          <a:xfrm>
            <a:off x="3396132" y="5225368"/>
            <a:ext cx="2351169" cy="8491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Closing</a:t>
            </a:r>
          </a:p>
        </p:txBody>
      </p:sp>
      <p:sp>
        <p:nvSpPr>
          <p:cNvPr id="8" name="Freihandform 7"/>
          <p:cNvSpPr/>
          <p:nvPr/>
        </p:nvSpPr>
        <p:spPr>
          <a:xfrm>
            <a:off x="457171" y="4441562"/>
            <a:ext cx="2089928" cy="8491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+- 0 0 0"/>
              <a:gd name="f8" fmla="*/ f3 1 21600"/>
              <a:gd name="f9" fmla="*/ f4 1 21600"/>
              <a:gd name="f10" fmla="*/ f7 f0 1"/>
              <a:gd name="f11" fmla="*/ 10800 f8 1"/>
              <a:gd name="f12" fmla="*/ 0 f9 1"/>
              <a:gd name="f13" fmla="*/ f10 1 f2"/>
              <a:gd name="f14" fmla="*/ 0 f8 1"/>
              <a:gd name="f15" fmla="*/ 10800 f9 1"/>
              <a:gd name="f16" fmla="*/ 21600 f9 1"/>
              <a:gd name="f17" fmla="*/ 21600 f8 1"/>
              <a:gd name="f18" fmla="+- f13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8">
                <a:pos x="f11" y="f12"/>
              </a:cxn>
              <a:cxn ang="f18">
                <a:pos x="f14" y="f15"/>
              </a:cxn>
              <a:cxn ang="f18">
                <a:pos x="f11" y="f16"/>
              </a:cxn>
              <a:cxn ang="f18">
                <a:pos x="f17" y="f15"/>
              </a:cxn>
            </a:cxnLst>
            <a:rect l="l" t="t" r="r" b="b"/>
            <a:pathLst>
              <a:path w="21600" h="21600">
                <a:moveTo>
                  <a:pt x="f5" y="f5"/>
                </a:moveTo>
                <a:lnTo>
                  <a:pt x="f6" y="f5"/>
                </a:lnTo>
                <a:lnTo>
                  <a:pt x="f6" y="f6"/>
                </a:lnTo>
                <a:lnTo>
                  <a:pt x="f5" y="f6"/>
                </a:lnTo>
                <a:lnTo>
                  <a:pt x="f5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81639" tIns="40820" rIns="81639" bIns="40820" anchor="ctr" anchorCtr="0" compatLnSpc="0"/>
          <a:lstStyle/>
          <a:p>
            <a:pPr algn="ctr" hangingPunct="0"/>
            <a:r>
              <a:rPr lang="fr-FR" sz="1600">
                <a:latin typeface="Arial" pitchFamily="18"/>
                <a:ea typeface="Droid Sans" pitchFamily="2"/>
                <a:cs typeface="FreeSans" pitchFamily="2"/>
              </a:rPr>
              <a:t> Barcode found !</a:t>
            </a:r>
          </a:p>
        </p:txBody>
      </p:sp>
      <p:sp>
        <p:nvSpPr>
          <p:cNvPr id="9" name="Gerade Verbindung 8"/>
          <p:cNvSpPr/>
          <p:nvPr/>
        </p:nvSpPr>
        <p:spPr>
          <a:xfrm>
            <a:off x="7641298" y="3657757"/>
            <a:ext cx="0" cy="5225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H="1">
            <a:off x="6008541" y="5290685"/>
            <a:ext cx="1632757" cy="32658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 flipH="1" flipV="1">
            <a:off x="1828686" y="5421319"/>
            <a:ext cx="1306206" cy="32658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V="1">
            <a:off x="1698066" y="1828878"/>
            <a:ext cx="1567446" cy="457221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  <p:sp>
        <p:nvSpPr>
          <p:cNvPr id="13" name="Gerade Verbindung 12"/>
          <p:cNvSpPr/>
          <p:nvPr/>
        </p:nvSpPr>
        <p:spPr>
          <a:xfrm>
            <a:off x="5943232" y="1894196"/>
            <a:ext cx="1502135" cy="52253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81639" tIns="40820" rIns="81639" bIns="40820" anchor="ctr" anchorCtr="0" compatLnSpc="0"/>
          <a:lstStyle/>
          <a:p>
            <a:pPr hangingPunct="0"/>
            <a:endParaRPr lang="fr-FR" sz="1600">
              <a:latin typeface="Arial" pitchFamily="18"/>
              <a:ea typeface="Droid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0301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Fourier Transform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171" y="1436976"/>
            <a:ext cx="4310476" cy="2286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963578" y="1208366"/>
            <a:ext cx="3918614" cy="2743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963578" y="3853709"/>
            <a:ext cx="3853304" cy="2583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87792" y="3882448"/>
            <a:ext cx="4049235" cy="2518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25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>Mathematical Morphology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22482" y="3919025"/>
            <a:ext cx="4054459" cy="2612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2482" y="1567610"/>
            <a:ext cx="4179855" cy="2416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963578" y="1502292"/>
            <a:ext cx="3853304" cy="2453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4963578" y="4049660"/>
            <a:ext cx="3787994" cy="22860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9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/>
              <a:t/>
            </a:r>
            <a:br>
              <a:rPr lang="fr-FR"/>
            </a:br>
            <a:r>
              <a:rPr lang="fr-FR"/>
              <a:t>Advantages &amp; Limits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87793" y="1698245"/>
            <a:ext cx="6635390" cy="4657986"/>
          </a:xfrm>
          <a:prstGeom prst="rect">
            <a:avLst/>
          </a:prstGeom>
          <a:noFill/>
          <a:ln>
            <a:noFill/>
          </a:ln>
        </p:spPr>
        <p:txBody>
          <a:bodyPr vert="horz" wrap="none" lIns="81639" tIns="40820" rIns="81639" bIns="40820" anchorCtr="0" compatLnSpc="0">
            <a:spAutoFit/>
          </a:bodyPr>
          <a:lstStyle/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Advantages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 :</a:t>
            </a: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1) It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works</a:t>
            </a:r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2)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Barcode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not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necessarily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horizontal</a:t>
            </a: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Limits</a:t>
            </a:r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1)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Only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one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barcode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detection</a:t>
            </a:r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2) Fourier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transform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 :</a:t>
            </a: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	-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there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must not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be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strong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transitions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other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than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the code bar</a:t>
            </a:r>
          </a:p>
          <a:p>
            <a:pPr hangingPunct="0"/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3)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Mathematical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morphology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 :</a:t>
            </a: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	</a:t>
            </a:r>
          </a:p>
          <a:p>
            <a:pPr hangingPunct="0"/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	-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we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must know the size of the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barcode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to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adapt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our</a:t>
            </a:r>
            <a:r>
              <a:rPr lang="fr-FR" sz="1600" dirty="0">
                <a:latin typeface="Arial" pitchFamily="18"/>
                <a:ea typeface="Droid Sans" pitchFamily="2"/>
                <a:cs typeface="FreeSans" pitchFamily="2"/>
              </a:rPr>
              <a:t> </a:t>
            </a:r>
            <a:r>
              <a:rPr lang="fr-FR" sz="1600" dirty="0" err="1">
                <a:latin typeface="Arial" pitchFamily="18"/>
                <a:ea typeface="Droid Sans" pitchFamily="2"/>
                <a:cs typeface="FreeSans" pitchFamily="2"/>
              </a:rPr>
              <a:t>mask</a:t>
            </a:r>
            <a:endParaRPr lang="fr-FR" sz="1600" dirty="0">
              <a:latin typeface="Arial" pitchFamily="18"/>
              <a:ea typeface="Droid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937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935596" y="404664"/>
            <a:ext cx="74168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Rectification</a:t>
            </a:r>
            <a:r>
              <a:rPr lang="de-DE" sz="2500" dirty="0" smtClean="0"/>
              <a:t> </a:t>
            </a:r>
            <a:r>
              <a:rPr lang="de-DE" sz="2500" dirty="0" err="1" smtClean="0"/>
              <a:t>of</a:t>
            </a:r>
            <a:r>
              <a:rPr lang="de-DE" sz="2500" dirty="0" smtClean="0"/>
              <a:t> </a:t>
            </a:r>
            <a:r>
              <a:rPr lang="de-DE" sz="2500" dirty="0" err="1" smtClean="0"/>
              <a:t>barcode</a:t>
            </a:r>
            <a:endParaRPr lang="de-DE" sz="2500" dirty="0"/>
          </a:p>
        </p:txBody>
      </p:sp>
      <p:pic>
        <p:nvPicPr>
          <p:cNvPr id="1029" name="Picture 5" descr="E:\Dokumente\Uni\13\ATHENS\project\final\demo\13_input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3" y="2924944"/>
            <a:ext cx="4128675" cy="309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Dokumente\Uni\13\ATHENS\project\final\demo\14_output_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496" y="3005351"/>
            <a:ext cx="4005358" cy="299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ingekerbter Pfeil nach rechts 4"/>
          <p:cNvSpPr/>
          <p:nvPr/>
        </p:nvSpPr>
        <p:spPr>
          <a:xfrm>
            <a:off x="3995936" y="3789040"/>
            <a:ext cx="1296144" cy="969428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2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ingekerbter Pfeil nach rechts 20"/>
          <p:cNvSpPr/>
          <p:nvPr/>
        </p:nvSpPr>
        <p:spPr>
          <a:xfrm>
            <a:off x="7695674" y="4753273"/>
            <a:ext cx="1448326" cy="108012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323528" y="198164"/>
            <a:ext cx="8496944" cy="9433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err="1" smtClean="0"/>
              <a:t>Preprocessing</a:t>
            </a:r>
            <a:endParaRPr lang="de-DE" sz="2500" dirty="0"/>
          </a:p>
        </p:txBody>
      </p:sp>
      <p:pic>
        <p:nvPicPr>
          <p:cNvPr id="2050" name="Picture 2" descr="E:\Dokumente\Uni\13\ATHENS\project\final\demo\01_origin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23" y="1484784"/>
            <a:ext cx="3203848" cy="228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Dokumente\Uni\13\ATHENS\project\final\demo\01_original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896" y="1580302"/>
            <a:ext cx="2625164" cy="206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Dokumente\Uni\13\ATHENS\project\final\demo\02_lighti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078" y="4253506"/>
            <a:ext cx="2796431" cy="219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:\Dokumente\Uni\13\ATHENS\project\final\demo\03_padding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165" y="4223539"/>
            <a:ext cx="2872711" cy="225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leich 4"/>
          <p:cNvSpPr/>
          <p:nvPr/>
        </p:nvSpPr>
        <p:spPr>
          <a:xfrm>
            <a:off x="3864877" y="2158754"/>
            <a:ext cx="1414246" cy="9361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223042" y="4193572"/>
            <a:ext cx="1448326" cy="1668625"/>
            <a:chOff x="0" y="4193572"/>
            <a:chExt cx="1448326" cy="1668625"/>
          </a:xfrm>
        </p:grpSpPr>
        <p:sp>
          <p:nvSpPr>
            <p:cNvPr id="6" name="Eingekerbter Pfeil nach rechts 5"/>
            <p:cNvSpPr/>
            <p:nvPr/>
          </p:nvSpPr>
          <p:spPr>
            <a:xfrm>
              <a:off x="0" y="4782077"/>
              <a:ext cx="1448326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94347" y="4193572"/>
              <a:ext cx="1093277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smtClean="0">
                  <a:solidFill>
                    <a:schemeClr val="tx1"/>
                  </a:solidFill>
                </a:rPr>
                <a:t>Light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4167513" y="4134801"/>
            <a:ext cx="1557694" cy="1757363"/>
            <a:chOff x="4244757" y="4134801"/>
            <a:chExt cx="1557694" cy="1757363"/>
          </a:xfrm>
        </p:grpSpPr>
        <p:sp>
          <p:nvSpPr>
            <p:cNvPr id="12" name="Eingekerbter Pfeil nach rechts 11"/>
            <p:cNvSpPr/>
            <p:nvPr/>
          </p:nvSpPr>
          <p:spPr>
            <a:xfrm>
              <a:off x="4354125" y="4812044"/>
              <a:ext cx="1448326" cy="108012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Abgerundetes Rechteck 13"/>
            <p:cNvSpPr/>
            <p:nvPr/>
          </p:nvSpPr>
          <p:spPr>
            <a:xfrm>
              <a:off x="4244757" y="4134801"/>
              <a:ext cx="1557694" cy="61847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500" dirty="0" err="1" smtClean="0">
                  <a:solidFill>
                    <a:schemeClr val="tx1"/>
                  </a:solidFill>
                </a:rPr>
                <a:t>Extend</a:t>
              </a:r>
              <a:endParaRPr lang="de-DE" sz="25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79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Bildschirmpräsentation (4:3)</PresentationFormat>
  <Paragraphs>137</Paragraphs>
  <Slides>22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</vt:lpstr>
      <vt:lpstr>PowerPoint-Präsentation</vt:lpstr>
      <vt:lpstr>Outlines</vt:lpstr>
      <vt:lpstr>1st part : barcode detection</vt:lpstr>
      <vt:lpstr>How ?</vt:lpstr>
      <vt:lpstr>Fourier Transform</vt:lpstr>
      <vt:lpstr>Mathematical Morphology</vt:lpstr>
      <vt:lpstr> Advantages &amp; Limits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Third Part – Barcode Decoding</vt:lpstr>
      <vt:lpstr>Binary Image</vt:lpstr>
      <vt:lpstr>Blocking</vt:lpstr>
      <vt:lpstr>First bar and last bar</vt:lpstr>
      <vt:lpstr>Calculating the unitbar</vt:lpstr>
      <vt:lpstr>PowerPoint-Präsentation</vt:lpstr>
      <vt:lpstr>Thank you 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</dc:creator>
  <cp:lastModifiedBy>x</cp:lastModifiedBy>
  <cp:revision>33</cp:revision>
  <dcterms:created xsi:type="dcterms:W3CDTF">2013-11-22T10:25:18Z</dcterms:created>
  <dcterms:modified xsi:type="dcterms:W3CDTF">2013-11-22T15:27:51Z</dcterms:modified>
</cp:coreProperties>
</file>