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59" r:id="rId4"/>
    <p:sldId id="260" r:id="rId5"/>
    <p:sldId id="261" r:id="rId6"/>
    <p:sldId id="273" r:id="rId7"/>
    <p:sldId id="262" r:id="rId8"/>
    <p:sldId id="263" r:id="rId9"/>
    <p:sldId id="279" r:id="rId10"/>
    <p:sldId id="266" r:id="rId11"/>
    <p:sldId id="271" r:id="rId12"/>
    <p:sldId id="276" r:id="rId13"/>
    <p:sldId id="267" r:id="rId14"/>
    <p:sldId id="272" r:id="rId15"/>
    <p:sldId id="268" r:id="rId16"/>
    <p:sldId id="275" r:id="rId17"/>
    <p:sldId id="277" r:id="rId18"/>
    <p:sldId id="278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0"/>
    <p:restoredTop sz="94526"/>
  </p:normalViewPr>
  <p:slideViewPr>
    <p:cSldViewPr snapToGrid="0" snapToObjects="1">
      <p:cViewPr>
        <p:scale>
          <a:sx n="129" d="100"/>
          <a:sy n="129" d="100"/>
        </p:scale>
        <p:origin x="376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59137A-8D59-EE42-9851-36C2C8D0D162}" type="doc">
      <dgm:prSet loTypeId="urn:microsoft.com/office/officeart/2005/8/layout/process2" loCatId="" qsTypeId="urn:microsoft.com/office/officeart/2005/8/quickstyle/simple4" qsCatId="simple" csTypeId="urn:microsoft.com/office/officeart/2005/8/colors/accent0_1" csCatId="mainScheme" phldr="1"/>
      <dgm:spPr/>
    </dgm:pt>
    <dgm:pt modelId="{01222DD0-BDE3-2A42-A2CA-7886B4BDD5B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 dirty="0" smtClean="0"/>
            <a:t>Matching Cost Computation</a:t>
          </a:r>
          <a:endParaRPr lang="en-US" sz="2000" dirty="0"/>
        </a:p>
      </dgm:t>
    </dgm:pt>
    <dgm:pt modelId="{9F7C7606-D1C9-BA42-B0BD-C72314B32000}" type="parTrans" cxnId="{520B26B4-7F38-9F4A-8453-FDCF4F547978}">
      <dgm:prSet/>
      <dgm:spPr/>
      <dgm:t>
        <a:bodyPr/>
        <a:lstStyle/>
        <a:p>
          <a:endParaRPr lang="en-US"/>
        </a:p>
      </dgm:t>
    </dgm:pt>
    <dgm:pt modelId="{7C4D8B35-5272-C548-9CEA-073A98D0F463}" type="sibTrans" cxnId="{520B26B4-7F38-9F4A-8453-FDCF4F547978}">
      <dgm:prSet/>
      <dgm:spPr/>
      <dgm:t>
        <a:bodyPr/>
        <a:lstStyle/>
        <a:p>
          <a:endParaRPr lang="en-US"/>
        </a:p>
      </dgm:t>
    </dgm:pt>
    <dgm:pt modelId="{2C4F724F-ACE8-9445-A6CC-CF469FFD0EB0}">
      <dgm:prSet phldrT="[Text]" custT="1"/>
      <dgm:spPr/>
      <dgm:t>
        <a:bodyPr/>
        <a:lstStyle/>
        <a:p>
          <a:r>
            <a:rPr lang="en-US" sz="2000" dirty="0" smtClean="0"/>
            <a:t>Cost Aggregation</a:t>
          </a:r>
          <a:endParaRPr lang="en-US" sz="2000" dirty="0"/>
        </a:p>
      </dgm:t>
    </dgm:pt>
    <dgm:pt modelId="{AAAC8FF3-7174-6C4F-827D-55350A4F3188}" type="parTrans" cxnId="{9CF2B8D5-F47C-BB49-BFCD-2FAB6D4BD80C}">
      <dgm:prSet/>
      <dgm:spPr/>
      <dgm:t>
        <a:bodyPr/>
        <a:lstStyle/>
        <a:p>
          <a:endParaRPr lang="en-US"/>
        </a:p>
      </dgm:t>
    </dgm:pt>
    <dgm:pt modelId="{5CEC9C62-4562-214E-9D53-17AFBEC5803B}" type="sibTrans" cxnId="{9CF2B8D5-F47C-BB49-BFCD-2FAB6D4BD80C}">
      <dgm:prSet/>
      <dgm:spPr/>
      <dgm:t>
        <a:bodyPr/>
        <a:lstStyle/>
        <a:p>
          <a:endParaRPr lang="en-US"/>
        </a:p>
      </dgm:t>
    </dgm:pt>
    <dgm:pt modelId="{0AB9EDF1-5AD2-0947-AFEB-FF1E8C390EA9}">
      <dgm:prSet phldrT="[Text]" custT="1"/>
      <dgm:spPr/>
      <dgm:t>
        <a:bodyPr/>
        <a:lstStyle/>
        <a:p>
          <a:r>
            <a:rPr lang="en-US" sz="2000" dirty="0" smtClean="0"/>
            <a:t>Disparity Computation</a:t>
          </a:r>
          <a:endParaRPr lang="en-US" sz="2000" dirty="0"/>
        </a:p>
      </dgm:t>
    </dgm:pt>
    <dgm:pt modelId="{D3B11F3A-2DD4-1049-AD5D-B0E299E21F74}" type="parTrans" cxnId="{C26ACA09-EDCB-164E-8C11-9BF1FF530162}">
      <dgm:prSet/>
      <dgm:spPr/>
      <dgm:t>
        <a:bodyPr/>
        <a:lstStyle/>
        <a:p>
          <a:endParaRPr lang="en-US"/>
        </a:p>
      </dgm:t>
    </dgm:pt>
    <dgm:pt modelId="{30B1F898-248E-6D42-B8C5-3F50D6713DE1}" type="sibTrans" cxnId="{C26ACA09-EDCB-164E-8C11-9BF1FF530162}">
      <dgm:prSet/>
      <dgm:spPr/>
      <dgm:t>
        <a:bodyPr/>
        <a:lstStyle/>
        <a:p>
          <a:endParaRPr lang="en-US"/>
        </a:p>
      </dgm:t>
    </dgm:pt>
    <dgm:pt modelId="{6EF383FB-A5F6-4B4D-AB7B-1B96B23578B8}">
      <dgm:prSet custT="1"/>
      <dgm:spPr/>
      <dgm:t>
        <a:bodyPr/>
        <a:lstStyle/>
        <a:p>
          <a:r>
            <a:rPr lang="en-US" sz="2000" dirty="0" smtClean="0"/>
            <a:t>Disparity Refinement</a:t>
          </a:r>
          <a:endParaRPr lang="en-US" sz="2000" dirty="0"/>
        </a:p>
      </dgm:t>
    </dgm:pt>
    <dgm:pt modelId="{95C97DF4-0B90-C441-B8C1-30CE6F992ADE}" type="parTrans" cxnId="{CB66F9DD-3C42-D647-9FAA-A9041ED34B18}">
      <dgm:prSet/>
      <dgm:spPr/>
      <dgm:t>
        <a:bodyPr/>
        <a:lstStyle/>
        <a:p>
          <a:endParaRPr lang="en-US"/>
        </a:p>
      </dgm:t>
    </dgm:pt>
    <dgm:pt modelId="{BEEA23F7-5E4D-194E-B68C-50C1A4689F5A}" type="sibTrans" cxnId="{CB66F9DD-3C42-D647-9FAA-A9041ED34B18}">
      <dgm:prSet/>
      <dgm:spPr/>
      <dgm:t>
        <a:bodyPr/>
        <a:lstStyle/>
        <a:p>
          <a:endParaRPr lang="en-US"/>
        </a:p>
      </dgm:t>
    </dgm:pt>
    <dgm:pt modelId="{14B7B338-D5F6-0E4D-9957-3B66DC537E40}" type="pres">
      <dgm:prSet presAssocID="{F859137A-8D59-EE42-9851-36C2C8D0D162}" presName="linearFlow" presStyleCnt="0">
        <dgm:presLayoutVars>
          <dgm:resizeHandles val="exact"/>
        </dgm:presLayoutVars>
      </dgm:prSet>
      <dgm:spPr/>
    </dgm:pt>
    <dgm:pt modelId="{A660C8A8-AA43-A64D-9E4E-EB684BD721DD}" type="pres">
      <dgm:prSet presAssocID="{01222DD0-BDE3-2A42-A2CA-7886B4BDD5BB}" presName="node" presStyleLbl="node1" presStyleIdx="0" presStyleCnt="4" custScaleX="1001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F5BAC-4C6C-5E4E-9009-F9166D5EE6DE}" type="pres">
      <dgm:prSet presAssocID="{7C4D8B35-5272-C548-9CEA-073A98D0F46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CDC68D5-EA9F-5846-909F-188C71974CAF}" type="pres">
      <dgm:prSet presAssocID="{7C4D8B35-5272-C548-9CEA-073A98D0F463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59CF39E-444A-0849-97A6-8AFB4D29BD43}" type="pres">
      <dgm:prSet presAssocID="{2C4F724F-ACE8-9445-A6CC-CF469FFD0EB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76C0F-265D-1E49-85F3-D19EC6AC8CE3}" type="pres">
      <dgm:prSet presAssocID="{5CEC9C62-4562-214E-9D53-17AFBEC5803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A65F30-F64B-3B41-9D3D-2DFDFDD4F24C}" type="pres">
      <dgm:prSet presAssocID="{5CEC9C62-4562-214E-9D53-17AFBEC5803B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307CDA64-64F2-7F40-920D-EEB6C6856BD0}" type="pres">
      <dgm:prSet presAssocID="{0AB9EDF1-5AD2-0947-AFEB-FF1E8C390EA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A465F-6D38-1F4C-B8D4-EC36DB0D296E}" type="pres">
      <dgm:prSet presAssocID="{30B1F898-248E-6D42-B8C5-3F50D6713DE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19E9E8E-DF94-5F48-9504-0F017EB2F567}" type="pres">
      <dgm:prSet presAssocID="{30B1F898-248E-6D42-B8C5-3F50D6713DE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7BA56FE3-32CF-AC42-8FF5-111E9CE38249}" type="pres">
      <dgm:prSet presAssocID="{6EF383FB-A5F6-4B4D-AB7B-1B96B23578B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14324A-506C-3743-8FE2-A8BC828DDC9B}" type="presOf" srcId="{6EF383FB-A5F6-4B4D-AB7B-1B96B23578B8}" destId="{7BA56FE3-32CF-AC42-8FF5-111E9CE38249}" srcOrd="0" destOrd="0" presId="urn:microsoft.com/office/officeart/2005/8/layout/process2"/>
    <dgm:cxn modelId="{63AB149B-3CFC-8841-A577-0B8F35F671F1}" type="presOf" srcId="{2C4F724F-ACE8-9445-A6CC-CF469FFD0EB0}" destId="{259CF39E-444A-0849-97A6-8AFB4D29BD43}" srcOrd="0" destOrd="0" presId="urn:microsoft.com/office/officeart/2005/8/layout/process2"/>
    <dgm:cxn modelId="{929C1650-4C59-574B-BCB2-6199AEEA6353}" type="presOf" srcId="{30B1F898-248E-6D42-B8C5-3F50D6713DE1}" destId="{3D3A465F-6D38-1F4C-B8D4-EC36DB0D296E}" srcOrd="0" destOrd="0" presId="urn:microsoft.com/office/officeart/2005/8/layout/process2"/>
    <dgm:cxn modelId="{520B26B4-7F38-9F4A-8453-FDCF4F547978}" srcId="{F859137A-8D59-EE42-9851-36C2C8D0D162}" destId="{01222DD0-BDE3-2A42-A2CA-7886B4BDD5BB}" srcOrd="0" destOrd="0" parTransId="{9F7C7606-D1C9-BA42-B0BD-C72314B32000}" sibTransId="{7C4D8B35-5272-C548-9CEA-073A98D0F463}"/>
    <dgm:cxn modelId="{2A5A411C-EB10-684F-9EF9-A0B74D5D69CF}" type="presOf" srcId="{30B1F898-248E-6D42-B8C5-3F50D6713DE1}" destId="{919E9E8E-DF94-5F48-9504-0F017EB2F567}" srcOrd="1" destOrd="0" presId="urn:microsoft.com/office/officeart/2005/8/layout/process2"/>
    <dgm:cxn modelId="{0CAD3F0E-7685-6741-BF66-F59A205F4CBC}" type="presOf" srcId="{01222DD0-BDE3-2A42-A2CA-7886B4BDD5BB}" destId="{A660C8A8-AA43-A64D-9E4E-EB684BD721DD}" srcOrd="0" destOrd="0" presId="urn:microsoft.com/office/officeart/2005/8/layout/process2"/>
    <dgm:cxn modelId="{CB66F9DD-3C42-D647-9FAA-A9041ED34B18}" srcId="{F859137A-8D59-EE42-9851-36C2C8D0D162}" destId="{6EF383FB-A5F6-4B4D-AB7B-1B96B23578B8}" srcOrd="3" destOrd="0" parTransId="{95C97DF4-0B90-C441-B8C1-30CE6F992ADE}" sibTransId="{BEEA23F7-5E4D-194E-B68C-50C1A4689F5A}"/>
    <dgm:cxn modelId="{A3EB7D6F-B67E-DC46-A9B6-CCFB806A4E2F}" type="presOf" srcId="{7C4D8B35-5272-C548-9CEA-073A98D0F463}" destId="{A17F5BAC-4C6C-5E4E-9009-F9166D5EE6DE}" srcOrd="0" destOrd="0" presId="urn:microsoft.com/office/officeart/2005/8/layout/process2"/>
    <dgm:cxn modelId="{16B6A9ED-08B2-0D40-9B1C-7E5377AFB299}" type="presOf" srcId="{5CEC9C62-4562-214E-9D53-17AFBEC5803B}" destId="{9A976C0F-265D-1E49-85F3-D19EC6AC8CE3}" srcOrd="0" destOrd="0" presId="urn:microsoft.com/office/officeart/2005/8/layout/process2"/>
    <dgm:cxn modelId="{C26ACA09-EDCB-164E-8C11-9BF1FF530162}" srcId="{F859137A-8D59-EE42-9851-36C2C8D0D162}" destId="{0AB9EDF1-5AD2-0947-AFEB-FF1E8C390EA9}" srcOrd="2" destOrd="0" parTransId="{D3B11F3A-2DD4-1049-AD5D-B0E299E21F74}" sibTransId="{30B1F898-248E-6D42-B8C5-3F50D6713DE1}"/>
    <dgm:cxn modelId="{D79D33C1-2664-7C49-8DD5-C9584629CA08}" type="presOf" srcId="{0AB9EDF1-5AD2-0947-AFEB-FF1E8C390EA9}" destId="{307CDA64-64F2-7F40-920D-EEB6C6856BD0}" srcOrd="0" destOrd="0" presId="urn:microsoft.com/office/officeart/2005/8/layout/process2"/>
    <dgm:cxn modelId="{E8D48D7B-93BB-E74E-972F-B4345391D676}" type="presOf" srcId="{F859137A-8D59-EE42-9851-36C2C8D0D162}" destId="{14B7B338-D5F6-0E4D-9957-3B66DC537E40}" srcOrd="0" destOrd="0" presId="urn:microsoft.com/office/officeart/2005/8/layout/process2"/>
    <dgm:cxn modelId="{9CF2B8D5-F47C-BB49-BFCD-2FAB6D4BD80C}" srcId="{F859137A-8D59-EE42-9851-36C2C8D0D162}" destId="{2C4F724F-ACE8-9445-A6CC-CF469FFD0EB0}" srcOrd="1" destOrd="0" parTransId="{AAAC8FF3-7174-6C4F-827D-55350A4F3188}" sibTransId="{5CEC9C62-4562-214E-9D53-17AFBEC5803B}"/>
    <dgm:cxn modelId="{6BF2A554-4431-F44E-8F7C-6ADAA050F84E}" type="presOf" srcId="{7C4D8B35-5272-C548-9CEA-073A98D0F463}" destId="{0CDC68D5-EA9F-5846-909F-188C71974CAF}" srcOrd="1" destOrd="0" presId="urn:microsoft.com/office/officeart/2005/8/layout/process2"/>
    <dgm:cxn modelId="{CF214E02-BC8F-4040-BE92-93B0D83B3189}" type="presOf" srcId="{5CEC9C62-4562-214E-9D53-17AFBEC5803B}" destId="{BEA65F30-F64B-3B41-9D3D-2DFDFDD4F24C}" srcOrd="1" destOrd="0" presId="urn:microsoft.com/office/officeart/2005/8/layout/process2"/>
    <dgm:cxn modelId="{0AE23B27-5864-7A4F-9010-47B288CDE119}" type="presParOf" srcId="{14B7B338-D5F6-0E4D-9957-3B66DC537E40}" destId="{A660C8A8-AA43-A64D-9E4E-EB684BD721DD}" srcOrd="0" destOrd="0" presId="urn:microsoft.com/office/officeart/2005/8/layout/process2"/>
    <dgm:cxn modelId="{F22086BF-26F3-4444-860A-A2AF9D9E7771}" type="presParOf" srcId="{14B7B338-D5F6-0E4D-9957-3B66DC537E40}" destId="{A17F5BAC-4C6C-5E4E-9009-F9166D5EE6DE}" srcOrd="1" destOrd="0" presId="urn:microsoft.com/office/officeart/2005/8/layout/process2"/>
    <dgm:cxn modelId="{17124030-4E6B-9446-AC94-2685432EE718}" type="presParOf" srcId="{A17F5BAC-4C6C-5E4E-9009-F9166D5EE6DE}" destId="{0CDC68D5-EA9F-5846-909F-188C71974CAF}" srcOrd="0" destOrd="0" presId="urn:microsoft.com/office/officeart/2005/8/layout/process2"/>
    <dgm:cxn modelId="{7B55521E-9CC3-0145-AB5A-02657BC1A158}" type="presParOf" srcId="{14B7B338-D5F6-0E4D-9957-3B66DC537E40}" destId="{259CF39E-444A-0849-97A6-8AFB4D29BD43}" srcOrd="2" destOrd="0" presId="urn:microsoft.com/office/officeart/2005/8/layout/process2"/>
    <dgm:cxn modelId="{3DD70176-89EF-D94D-8CD5-DE778AB09821}" type="presParOf" srcId="{14B7B338-D5F6-0E4D-9957-3B66DC537E40}" destId="{9A976C0F-265D-1E49-85F3-D19EC6AC8CE3}" srcOrd="3" destOrd="0" presId="urn:microsoft.com/office/officeart/2005/8/layout/process2"/>
    <dgm:cxn modelId="{A9687947-90C9-6D48-9081-5AFBF85E929F}" type="presParOf" srcId="{9A976C0F-265D-1E49-85F3-D19EC6AC8CE3}" destId="{BEA65F30-F64B-3B41-9D3D-2DFDFDD4F24C}" srcOrd="0" destOrd="0" presId="urn:microsoft.com/office/officeart/2005/8/layout/process2"/>
    <dgm:cxn modelId="{9ADF6A5C-507B-6E4C-88F7-AC43B5436254}" type="presParOf" srcId="{14B7B338-D5F6-0E4D-9957-3B66DC537E40}" destId="{307CDA64-64F2-7F40-920D-EEB6C6856BD0}" srcOrd="4" destOrd="0" presId="urn:microsoft.com/office/officeart/2005/8/layout/process2"/>
    <dgm:cxn modelId="{AAEB70C8-A58C-0343-8F06-0A2C994D8EFF}" type="presParOf" srcId="{14B7B338-D5F6-0E4D-9957-3B66DC537E40}" destId="{3D3A465F-6D38-1F4C-B8D4-EC36DB0D296E}" srcOrd="5" destOrd="0" presId="urn:microsoft.com/office/officeart/2005/8/layout/process2"/>
    <dgm:cxn modelId="{F6F97E01-BC9E-D44B-BA21-0741DFC04948}" type="presParOf" srcId="{3D3A465F-6D38-1F4C-B8D4-EC36DB0D296E}" destId="{919E9E8E-DF94-5F48-9504-0F017EB2F567}" srcOrd="0" destOrd="0" presId="urn:microsoft.com/office/officeart/2005/8/layout/process2"/>
    <dgm:cxn modelId="{1D419FB8-EDB8-7F46-8F8F-874E2F69495D}" type="presParOf" srcId="{14B7B338-D5F6-0E4D-9957-3B66DC537E40}" destId="{7BA56FE3-32CF-AC42-8FF5-111E9CE3824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0C8A8-AA43-A64D-9E4E-EB684BD721DD}">
      <dsp:nvSpPr>
        <dsp:cNvPr id="0" name=""/>
        <dsp:cNvSpPr/>
      </dsp:nvSpPr>
      <dsp:spPr>
        <a:xfrm>
          <a:off x="943680" y="2258"/>
          <a:ext cx="1919543" cy="83999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Matching Cost Computation</a:t>
          </a:r>
          <a:endParaRPr lang="en-US" sz="2000" kern="1200" dirty="0"/>
        </a:p>
      </dsp:txBody>
      <dsp:txXfrm>
        <a:off x="968282" y="26860"/>
        <a:ext cx="1870339" cy="790786"/>
      </dsp:txXfrm>
    </dsp:sp>
    <dsp:sp modelId="{A17F5BAC-4C6C-5E4E-9009-F9166D5EE6DE}">
      <dsp:nvSpPr>
        <dsp:cNvPr id="0" name=""/>
        <dsp:cNvSpPr/>
      </dsp:nvSpPr>
      <dsp:spPr>
        <a:xfrm rot="5400000">
          <a:off x="1745953" y="863248"/>
          <a:ext cx="314996" cy="3779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790053" y="894748"/>
        <a:ext cx="226797" cy="220497"/>
      </dsp:txXfrm>
    </dsp:sp>
    <dsp:sp modelId="{259CF39E-444A-0849-97A6-8AFB4D29BD43}">
      <dsp:nvSpPr>
        <dsp:cNvPr id="0" name=""/>
        <dsp:cNvSpPr/>
      </dsp:nvSpPr>
      <dsp:spPr>
        <a:xfrm>
          <a:off x="945337" y="1262244"/>
          <a:ext cx="1916228" cy="839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Cost Aggregation</a:t>
          </a:r>
          <a:endParaRPr lang="en-US" sz="2000" kern="1200" dirty="0"/>
        </a:p>
      </dsp:txBody>
      <dsp:txXfrm>
        <a:off x="969939" y="1286846"/>
        <a:ext cx="1867024" cy="790786"/>
      </dsp:txXfrm>
    </dsp:sp>
    <dsp:sp modelId="{9A976C0F-265D-1E49-85F3-D19EC6AC8CE3}">
      <dsp:nvSpPr>
        <dsp:cNvPr id="0" name=""/>
        <dsp:cNvSpPr/>
      </dsp:nvSpPr>
      <dsp:spPr>
        <a:xfrm rot="5400000">
          <a:off x="1745953" y="2123234"/>
          <a:ext cx="314996" cy="3779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790053" y="2154734"/>
        <a:ext cx="226797" cy="220497"/>
      </dsp:txXfrm>
    </dsp:sp>
    <dsp:sp modelId="{307CDA64-64F2-7F40-920D-EEB6C6856BD0}">
      <dsp:nvSpPr>
        <dsp:cNvPr id="0" name=""/>
        <dsp:cNvSpPr/>
      </dsp:nvSpPr>
      <dsp:spPr>
        <a:xfrm>
          <a:off x="945337" y="2522230"/>
          <a:ext cx="1916228" cy="839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Disparity Computation</a:t>
          </a:r>
          <a:endParaRPr lang="en-US" sz="2000" kern="1200" dirty="0"/>
        </a:p>
      </dsp:txBody>
      <dsp:txXfrm>
        <a:off x="969939" y="2546832"/>
        <a:ext cx="1867024" cy="790786"/>
      </dsp:txXfrm>
    </dsp:sp>
    <dsp:sp modelId="{3D3A465F-6D38-1F4C-B8D4-EC36DB0D296E}">
      <dsp:nvSpPr>
        <dsp:cNvPr id="0" name=""/>
        <dsp:cNvSpPr/>
      </dsp:nvSpPr>
      <dsp:spPr>
        <a:xfrm rot="5400000">
          <a:off x="1745953" y="3383220"/>
          <a:ext cx="314996" cy="3779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790053" y="3414720"/>
        <a:ext cx="226797" cy="220497"/>
      </dsp:txXfrm>
    </dsp:sp>
    <dsp:sp modelId="{7BA56FE3-32CF-AC42-8FF5-111E9CE38249}">
      <dsp:nvSpPr>
        <dsp:cNvPr id="0" name=""/>
        <dsp:cNvSpPr/>
      </dsp:nvSpPr>
      <dsp:spPr>
        <a:xfrm>
          <a:off x="945337" y="3782216"/>
          <a:ext cx="1916228" cy="839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Disparity Refinement</a:t>
          </a:r>
          <a:endParaRPr lang="en-US" sz="2000" kern="1200" dirty="0"/>
        </a:p>
      </dsp:txBody>
      <dsp:txXfrm>
        <a:off x="969939" y="3806818"/>
        <a:ext cx="1867024" cy="790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6937D-10D5-9A4E-8AE5-3BD40A349CB2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51CD-B87E-504E-9940-0A8EC0898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56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FCC8-D1FC-D145-A009-25D2FF8D2EB2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46913-DBF3-5540-BABC-D9F21B35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46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7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46913-DBF3-5540-BABC-D9F21B3544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7" name="Picture 51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13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2232000" y="1827213"/>
            <a:ext cx="6804000" cy="1295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32000" y="1143000"/>
            <a:ext cx="6804000" cy="685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Computer Aided Medical Procedures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80709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750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914400"/>
            <a:ext cx="2105025" cy="5257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914400"/>
            <a:ext cx="6167438" cy="5257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330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29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14" name="Rectangle 15"/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2232000" y="1143000"/>
            <a:ext cx="6796800" cy="685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Computer Aided Medical Procedures</a:t>
            </a:r>
            <a:endParaRPr lang="de-DE" noProof="0" dirty="0" smtClean="0"/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2232000" y="1828800"/>
            <a:ext cx="6796800" cy="1295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3200"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8381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828800"/>
            <a:ext cx="4135438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41370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523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57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950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937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9528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42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228600"/>
            <a:ext cx="8404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066800"/>
            <a:ext cx="84248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de-DE" smtClean="0"/>
              <a:t>November 12, 2015</a:t>
            </a: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46800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Markus Herb, Computing Stereo Matching Cost with CNNs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33333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333333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2000" y="1827212"/>
            <a:ext cx="6804000" cy="2210397"/>
          </a:xfrm>
        </p:spPr>
        <p:txBody>
          <a:bodyPr/>
          <a:lstStyle/>
          <a:p>
            <a:r>
              <a:rPr lang="en-US" dirty="0"/>
              <a:t>Computing the Stereo Matching Cost with a Convolutional Neural </a:t>
            </a:r>
            <a:r>
              <a:rPr lang="en-US" dirty="0" smtClean="0"/>
              <a:t>Network</a:t>
            </a:r>
            <a:br>
              <a:rPr lang="en-US" dirty="0" smtClean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Markus Herb</a:t>
            </a:r>
          </a:p>
          <a:p>
            <a:r>
              <a:rPr lang="en-US" dirty="0" smtClean="0"/>
              <a:t>Seminar </a:t>
            </a:r>
            <a:r>
              <a:rPr lang="en-US" i="1" dirty="0" smtClean="0"/>
              <a:t>Recent Trends in 3D Computer Vision</a:t>
            </a:r>
          </a:p>
          <a:p>
            <a:r>
              <a:rPr lang="en-US" dirty="0" smtClean="0"/>
              <a:t>Supervisor: Benjamin </a:t>
            </a:r>
            <a:r>
              <a:rPr lang="en-US" dirty="0" err="1" smtClean="0"/>
              <a:t>Busam</a:t>
            </a:r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1995057" y="2719449"/>
            <a:ext cx="6365173" cy="59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9pPr>
          </a:lstStyle>
          <a:p>
            <a:pPr algn="r" defTabSz="914400"/>
            <a:r>
              <a:rPr lang="hr-HR" dirty="0" err="1"/>
              <a:t>Ž</a:t>
            </a:r>
            <a:r>
              <a:rPr lang="en-US" dirty="0" err="1"/>
              <a:t>bontar</a:t>
            </a:r>
            <a:r>
              <a:rPr lang="en-US" dirty="0"/>
              <a:t> &amp; </a:t>
            </a:r>
            <a:r>
              <a:rPr lang="en-US" dirty="0" err="1"/>
              <a:t>LeCun</a:t>
            </a:r>
            <a:r>
              <a:rPr lang="en-US" dirty="0"/>
              <a:t>, CVPR 2015</a:t>
            </a:r>
            <a:endParaRPr lang="en-US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23549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Disparity Space Image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799357"/>
            <a:ext cx="5761541" cy="1738800"/>
          </a:xfrm>
        </p:spPr>
      </p:pic>
      <p:sp>
        <p:nvSpPr>
          <p:cNvPr id="11" name="TextBox 10"/>
          <p:cNvSpPr txBox="1"/>
          <p:nvPr/>
        </p:nvSpPr>
        <p:spPr>
          <a:xfrm>
            <a:off x="613171" y="1575803"/>
            <a:ext cx="127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Left Image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5231" y="3309206"/>
            <a:ext cx="121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DSI</a:t>
            </a:r>
          </a:p>
          <a:p>
            <a:pPr algn="ctr"/>
            <a:r>
              <a:rPr lang="en-US" dirty="0" smtClean="0"/>
              <a:t>after CNN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8775" y="5047207"/>
            <a:ext cx="1786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DSI after</a:t>
            </a:r>
          </a:p>
          <a:p>
            <a:pPr algn="ctr"/>
            <a:r>
              <a:rPr lang="en-US" dirty="0" err="1" smtClean="0"/>
              <a:t>Postprocessing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681" y="2536194"/>
            <a:ext cx="933837" cy="35444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58062" y="6076014"/>
            <a:ext cx="6187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Input images from KITTI 2015 Dataset [17]</a:t>
            </a:r>
            <a:endParaRPr lang="en-US" sz="1200" dirty="0"/>
          </a:p>
        </p:txBody>
      </p:sp>
      <p:pic>
        <p:nvPicPr>
          <p:cNvPr id="7" name="lef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6822" y="2557738"/>
            <a:ext cx="5760000" cy="1738000"/>
          </a:xfrm>
          <a:prstGeom prst="rect">
            <a:avLst/>
          </a:prstGeom>
        </p:spPr>
      </p:pic>
      <p:pic>
        <p:nvPicPr>
          <p:cNvPr id="8" name="lef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7552" y="4326815"/>
            <a:ext cx="5760000" cy="17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Disparity Map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799357"/>
            <a:ext cx="5761537" cy="1738800"/>
          </a:xfrm>
        </p:spPr>
      </p:pic>
      <p:sp>
        <p:nvSpPr>
          <p:cNvPr id="11" name="TextBox 10"/>
          <p:cNvSpPr txBox="1"/>
          <p:nvPr/>
        </p:nvSpPr>
        <p:spPr>
          <a:xfrm>
            <a:off x="613171" y="1575803"/>
            <a:ext cx="127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Left Image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5233" y="3309206"/>
            <a:ext cx="121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Disparity</a:t>
            </a:r>
          </a:p>
          <a:p>
            <a:pPr algn="ctr"/>
            <a:r>
              <a:rPr lang="en-US" dirty="0" smtClean="0"/>
              <a:t>after CNN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8775" y="5047207"/>
            <a:ext cx="1786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Disparity after</a:t>
            </a:r>
          </a:p>
          <a:p>
            <a:pPr algn="ctr"/>
            <a:r>
              <a:rPr lang="en-US" dirty="0" err="1" smtClean="0"/>
              <a:t>Postprocessing</a:t>
            </a:r>
            <a:endParaRPr lang="en-US" dirty="0"/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4305013"/>
            <a:ext cx="5760000" cy="1738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2557605"/>
            <a:ext cx="5760000" cy="173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86" y="2491265"/>
            <a:ext cx="785027" cy="36190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58062" y="6076014"/>
            <a:ext cx="6187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Input images from KITTI 2015 Dataset [17]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50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KITTI 2012 Benchmark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2378" y="1108991"/>
            <a:ext cx="8424863" cy="1381178"/>
          </a:xfrm>
        </p:spPr>
        <p:txBody>
          <a:bodyPr/>
          <a:lstStyle/>
          <a:p>
            <a:r>
              <a:rPr lang="en-US" sz="2000" dirty="0" smtClean="0"/>
              <a:t>State-of-the-Art Stereo and Optical Flow Benchmark</a:t>
            </a:r>
          </a:p>
          <a:p>
            <a:r>
              <a:rPr lang="en-US" sz="2000" dirty="0" smtClean="0"/>
              <a:t>Autonomous Driving scenario</a:t>
            </a:r>
          </a:p>
          <a:p>
            <a:r>
              <a:rPr lang="en-US" sz="2000" dirty="0" smtClean="0"/>
              <a:t>Ground-truth obtained using 3D </a:t>
            </a:r>
            <a:r>
              <a:rPr lang="en-US" sz="2000" dirty="0" err="1" smtClean="0"/>
              <a:t>LiDAR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6477"/>
              </p:ext>
            </p:extLst>
          </p:nvPr>
        </p:nvGraphicFramePr>
        <p:xfrm>
          <a:off x="502378" y="2442258"/>
          <a:ext cx="8197122" cy="302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17030"/>
                <a:gridCol w="1990361"/>
                <a:gridCol w="1079500"/>
                <a:gridCol w="1155700"/>
                <a:gridCol w="1041400"/>
                <a:gridCol w="2213131"/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Rank</a:t>
                      </a:r>
                      <a:endParaRPr lang="en-US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Out-</a:t>
                      </a:r>
                      <a:r>
                        <a:rPr lang="en-US" dirty="0" err="1" smtClean="0"/>
                        <a:t>Noc</a:t>
                      </a:r>
                      <a:endParaRPr lang="en-US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Avg-Noc</a:t>
                      </a:r>
                      <a:endParaRPr lang="en-US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Runtime</a:t>
                      </a:r>
                      <a:endParaRPr lang="en-US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Environment</a:t>
                      </a:r>
                      <a:endParaRPr lang="en-US" i="0" dirty="0"/>
                    </a:p>
                  </a:txBody>
                  <a:tcPr anchor="ctr"/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MC-CNN-</a:t>
                      </a:r>
                      <a:r>
                        <a:rPr lang="en-US" b="1" dirty="0" err="1" smtClean="0"/>
                        <a:t>acrt</a:t>
                      </a:r>
                      <a:r>
                        <a:rPr lang="en-US" b="1" dirty="0" smtClean="0"/>
                        <a:t> [2]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2.43%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0.7px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67s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GTX Titan X</a:t>
                      </a:r>
                    </a:p>
                  </a:txBody>
                  <a:tcPr anchor="ctr"/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Displets</a:t>
                      </a:r>
                      <a:r>
                        <a:rPr lang="en-US" dirty="0" smtClean="0"/>
                        <a:t> [14]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2.47%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0.7px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265s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&gt; 8 core</a:t>
                      </a:r>
                      <a:r>
                        <a:rPr lang="en-US" baseline="0" dirty="0" smtClean="0"/>
                        <a:t> @ </a:t>
                      </a:r>
                      <a:r>
                        <a:rPr lang="en-US" dirty="0" smtClean="0"/>
                        <a:t>3.0GHz</a:t>
                      </a:r>
                    </a:p>
                  </a:txBody>
                  <a:tcPr anchor="ctr"/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MC-CNN [1]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2.61%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0.8px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GTX Titan</a:t>
                      </a:r>
                      <a:endParaRPr lang="en-US" dirty="0" smtClean="0"/>
                    </a:p>
                  </a:txBody>
                  <a:tcPr anchor="ctr"/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PRSM [15]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2.78%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0.7px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core</a:t>
                      </a:r>
                      <a:r>
                        <a:rPr lang="en-US" baseline="0" dirty="0" smtClean="0"/>
                        <a:t> @ </a:t>
                      </a:r>
                      <a:r>
                        <a:rPr lang="en-US" dirty="0" smtClean="0"/>
                        <a:t>2.5GHz</a:t>
                      </a:r>
                    </a:p>
                  </a:txBody>
                  <a:tcPr anchor="ctr"/>
                </a:tc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SPS-</a:t>
                      </a:r>
                      <a:r>
                        <a:rPr lang="en-US" dirty="0" err="1" smtClean="0"/>
                        <a:t>StFl</a:t>
                      </a:r>
                      <a:r>
                        <a:rPr lang="en-US" dirty="0" smtClean="0"/>
                        <a:t> [16]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2.83%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0.8px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core</a:t>
                      </a:r>
                      <a:r>
                        <a:rPr lang="en-US" baseline="0" dirty="0" smtClean="0"/>
                        <a:t> @ </a:t>
                      </a:r>
                      <a:r>
                        <a:rPr lang="en-US" dirty="0" smtClean="0"/>
                        <a:t>3.5GHz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86272" y="5523317"/>
            <a:ext cx="571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KITTI 2012 [13] Ranking on Nov 5, 2015, 3px Threshold, All Pixels</a:t>
            </a:r>
          </a:p>
        </p:txBody>
      </p:sp>
    </p:spTree>
    <p:extLst>
      <p:ext uri="{BB962C8B-B14F-4D97-AF65-F5344CB8AC3E}">
        <p14:creationId xmlns:p14="http://schemas.microsoft.com/office/powerpoint/2010/main" val="2450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000" dirty="0" smtClean="0"/>
              <a:t>Entirely novel approach for matching cost computation</a:t>
            </a:r>
          </a:p>
          <a:p>
            <a:r>
              <a:rPr lang="en-US" sz="2000" dirty="0" smtClean="0"/>
              <a:t>First method to introduce CNNs into stereo pipeline</a:t>
            </a:r>
          </a:p>
          <a:p>
            <a:r>
              <a:rPr lang="en-US" sz="2000" dirty="0" smtClean="0"/>
              <a:t>Post-processing needed for competitive results</a:t>
            </a:r>
          </a:p>
          <a:p>
            <a:r>
              <a:rPr lang="en-US" sz="2000" dirty="0" smtClean="0"/>
              <a:t>Top results in major stereo benchmarks</a:t>
            </a:r>
          </a:p>
          <a:p>
            <a:r>
              <a:rPr lang="en-US" sz="2000" dirty="0" smtClean="0"/>
              <a:t>Large computational effort</a:t>
            </a:r>
          </a:p>
          <a:p>
            <a:r>
              <a:rPr lang="en-US" sz="2000" dirty="0" smtClean="0"/>
              <a:t>Revised Journal Version</a:t>
            </a:r>
          </a:p>
          <a:p>
            <a:pPr lvl="1"/>
            <a:r>
              <a:rPr lang="en-US" sz="1800" dirty="0" smtClean="0"/>
              <a:t>Improved feature extraction </a:t>
            </a:r>
          </a:p>
          <a:p>
            <a:pPr lvl="1"/>
            <a:r>
              <a:rPr lang="en-US" sz="1800" i="1" dirty="0" smtClean="0"/>
              <a:t>Accurate</a:t>
            </a:r>
            <a:r>
              <a:rPr lang="en-US" sz="1800" dirty="0" smtClean="0"/>
              <a:t> and </a:t>
            </a:r>
            <a:r>
              <a:rPr lang="en-US" sz="1800" i="1" dirty="0" smtClean="0"/>
              <a:t>Fast</a:t>
            </a:r>
            <a:r>
              <a:rPr lang="en-US" sz="1800" dirty="0" smtClean="0"/>
              <a:t> network variants</a:t>
            </a:r>
          </a:p>
          <a:p>
            <a:r>
              <a:rPr lang="en-US" sz="2000" dirty="0" smtClean="0"/>
              <a:t>Potential future work</a:t>
            </a:r>
          </a:p>
          <a:p>
            <a:pPr lvl="1"/>
            <a:r>
              <a:rPr lang="en-US" sz="1800" dirty="0" err="1" smtClean="0"/>
              <a:t>Multiscale</a:t>
            </a:r>
            <a:r>
              <a:rPr lang="en-US" sz="1800" dirty="0" smtClean="0"/>
              <a:t> approaches</a:t>
            </a:r>
          </a:p>
          <a:p>
            <a:pPr lvl="1"/>
            <a:r>
              <a:rPr lang="en-US" sz="1800" dirty="0" smtClean="0"/>
              <a:t>Larger training sets (synthetic ground truth data</a:t>
            </a:r>
            <a:r>
              <a:rPr lang="en-US" sz="1800" dirty="0" smtClean="0"/>
              <a:t>)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93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1300" dirty="0" smtClean="0"/>
              <a:t>[1] </a:t>
            </a:r>
            <a:r>
              <a:rPr lang="hr-HR" sz="1300" dirty="0" err="1" smtClean="0"/>
              <a:t>Ž</a:t>
            </a:r>
            <a:r>
              <a:rPr lang="en-US" sz="1300" dirty="0" err="1"/>
              <a:t>bontar</a:t>
            </a:r>
            <a:r>
              <a:rPr lang="en-US" sz="1300" dirty="0"/>
              <a:t> &amp; </a:t>
            </a:r>
            <a:r>
              <a:rPr lang="en-US" sz="1300" dirty="0" err="1" smtClean="0"/>
              <a:t>LeCun</a:t>
            </a:r>
            <a:r>
              <a:rPr lang="en-US" sz="1300" dirty="0"/>
              <a:t>:</a:t>
            </a:r>
            <a:r>
              <a:rPr lang="en-US" sz="1300" dirty="0" smtClean="0"/>
              <a:t> </a:t>
            </a:r>
            <a:r>
              <a:rPr lang="en-US" sz="1300" i="1" dirty="0" smtClean="0"/>
              <a:t>Computing the stereo matching cost with a convolutional neural network</a:t>
            </a:r>
            <a:r>
              <a:rPr lang="en-US" sz="1300" dirty="0" smtClean="0"/>
              <a:t>, CVPR 2015</a:t>
            </a:r>
          </a:p>
          <a:p>
            <a:r>
              <a:rPr lang="hr-HR" sz="1300" dirty="0" smtClean="0"/>
              <a:t>[2] </a:t>
            </a:r>
            <a:r>
              <a:rPr lang="hr-HR" sz="1300" dirty="0" err="1"/>
              <a:t>Ž</a:t>
            </a:r>
            <a:r>
              <a:rPr lang="en-US" sz="1300" dirty="0" err="1"/>
              <a:t>bontar</a:t>
            </a:r>
            <a:r>
              <a:rPr lang="en-US" sz="1300" dirty="0"/>
              <a:t> &amp; </a:t>
            </a:r>
            <a:r>
              <a:rPr lang="en-US" sz="1300" dirty="0" err="1"/>
              <a:t>LeCun</a:t>
            </a:r>
            <a:r>
              <a:rPr lang="en-US" sz="1300" dirty="0"/>
              <a:t>: </a:t>
            </a:r>
            <a:r>
              <a:rPr lang="en-US" sz="1300" i="1" dirty="0" smtClean="0"/>
              <a:t>Stereo Matching by Training a Convolutional Neural Network to Compare Image Patches</a:t>
            </a:r>
            <a:r>
              <a:rPr lang="en-US" sz="1300" dirty="0"/>
              <a:t>, </a:t>
            </a:r>
            <a:r>
              <a:rPr lang="en-US" sz="1300" dirty="0" err="1"/>
              <a:t>arXiv</a:t>
            </a:r>
            <a:r>
              <a:rPr lang="en-US" sz="1300" dirty="0"/>
              <a:t> preprint </a:t>
            </a:r>
            <a:r>
              <a:rPr lang="en-US" sz="1300" dirty="0" smtClean="0"/>
              <a:t>arXiv:1510.05970</a:t>
            </a:r>
          </a:p>
          <a:p>
            <a:r>
              <a:rPr lang="en-US" sz="1300" dirty="0" smtClean="0"/>
              <a:t>[3] </a:t>
            </a:r>
            <a:r>
              <a:rPr lang="en-US" sz="1300" dirty="0" err="1" smtClean="0"/>
              <a:t>Scharstein</a:t>
            </a:r>
            <a:r>
              <a:rPr lang="en-US" sz="1300" dirty="0" smtClean="0"/>
              <a:t> </a:t>
            </a:r>
            <a:r>
              <a:rPr lang="en-US" sz="1300" i="1" dirty="0" smtClean="0"/>
              <a:t>et al.</a:t>
            </a:r>
            <a:r>
              <a:rPr lang="en-US" sz="1300" dirty="0" smtClean="0"/>
              <a:t>: </a:t>
            </a:r>
            <a:r>
              <a:rPr lang="en-US" sz="1300" i="1" dirty="0"/>
              <a:t>High-resolution stereo datasets with </a:t>
            </a:r>
            <a:r>
              <a:rPr lang="en-US" sz="1300" i="1" dirty="0" err="1"/>
              <a:t>subpixel</a:t>
            </a:r>
            <a:r>
              <a:rPr lang="en-US" sz="1300" i="1" dirty="0"/>
              <a:t>-accurate ground </a:t>
            </a:r>
            <a:r>
              <a:rPr lang="en-US" sz="1300" i="1" dirty="0" smtClean="0"/>
              <a:t>truth</a:t>
            </a:r>
            <a:r>
              <a:rPr lang="en-US" sz="1300" dirty="0" smtClean="0"/>
              <a:t>, GCPR 2014</a:t>
            </a:r>
          </a:p>
          <a:p>
            <a:r>
              <a:rPr lang="en-US" sz="1300" dirty="0" smtClean="0"/>
              <a:t>[4] Hartley &amp; </a:t>
            </a:r>
            <a:r>
              <a:rPr lang="en-US" sz="1300" dirty="0" err="1" smtClean="0"/>
              <a:t>Zisserman</a:t>
            </a:r>
            <a:r>
              <a:rPr lang="en-US" sz="1300" dirty="0" smtClean="0"/>
              <a:t>: </a:t>
            </a:r>
            <a:r>
              <a:rPr lang="en-US" sz="1300" i="1" dirty="0" smtClean="0"/>
              <a:t>Multiple View Geometry in Computer Vision</a:t>
            </a:r>
            <a:r>
              <a:rPr lang="en-US" sz="1300" dirty="0" smtClean="0"/>
              <a:t>, 2003</a:t>
            </a:r>
          </a:p>
          <a:p>
            <a:r>
              <a:rPr lang="en-US" sz="1300" dirty="0" smtClean="0"/>
              <a:t>[5] Loop &amp; Zhang: </a:t>
            </a:r>
            <a:r>
              <a:rPr lang="en-US" sz="1300" i="1" dirty="0"/>
              <a:t>Computing rectifying </a:t>
            </a:r>
            <a:r>
              <a:rPr lang="en-US" sz="1300" i="1" dirty="0" err="1"/>
              <a:t>homographies</a:t>
            </a:r>
            <a:r>
              <a:rPr lang="en-US" sz="1300" i="1" dirty="0"/>
              <a:t> for stereo </a:t>
            </a:r>
            <a:r>
              <a:rPr lang="en-US" sz="1300" i="1" dirty="0" smtClean="0"/>
              <a:t>vision</a:t>
            </a:r>
            <a:r>
              <a:rPr lang="en-US" sz="1300" dirty="0" smtClean="0"/>
              <a:t>, CVPR 1999</a:t>
            </a:r>
          </a:p>
          <a:p>
            <a:r>
              <a:rPr lang="en-US" sz="1300" dirty="0" smtClean="0"/>
              <a:t>[6] </a:t>
            </a:r>
            <a:r>
              <a:rPr lang="en-US" sz="1300" dirty="0" err="1" smtClean="0"/>
              <a:t>Scharstein</a:t>
            </a:r>
            <a:r>
              <a:rPr lang="en-US" sz="1300" dirty="0" smtClean="0"/>
              <a:t> </a:t>
            </a:r>
            <a:r>
              <a:rPr lang="en-US" sz="1300" i="1" dirty="0" smtClean="0"/>
              <a:t>et al.</a:t>
            </a:r>
            <a:r>
              <a:rPr lang="en-US" sz="1300" dirty="0"/>
              <a:t>: </a:t>
            </a:r>
            <a:r>
              <a:rPr lang="en-US" sz="1300" i="1" dirty="0"/>
              <a:t>A taxonomy and evaluation of dense two-frame stereo correspondence algorithms</a:t>
            </a:r>
            <a:r>
              <a:rPr lang="en-US" sz="1300" dirty="0"/>
              <a:t>, SMBV Workshops </a:t>
            </a:r>
            <a:r>
              <a:rPr lang="en-US" sz="1300" dirty="0" smtClean="0"/>
              <a:t>2001</a:t>
            </a:r>
          </a:p>
          <a:p>
            <a:r>
              <a:rPr lang="en-US" sz="1300" dirty="0" smtClean="0"/>
              <a:t>[7] Sinha </a:t>
            </a:r>
            <a:r>
              <a:rPr lang="en-US" sz="1300" i="1" dirty="0" smtClean="0"/>
              <a:t>et al.</a:t>
            </a:r>
            <a:r>
              <a:rPr lang="en-US" sz="1300" dirty="0"/>
              <a:t>: </a:t>
            </a:r>
            <a:r>
              <a:rPr lang="en-US" sz="1300" i="1" dirty="0"/>
              <a:t>Efficient high-resolution stereo matching using local plane sweeps</a:t>
            </a:r>
            <a:r>
              <a:rPr lang="en-US" sz="1300" dirty="0"/>
              <a:t>, CVPR 2014</a:t>
            </a:r>
            <a:endParaRPr lang="en-US" sz="1300" dirty="0" smtClean="0"/>
          </a:p>
          <a:p>
            <a:r>
              <a:rPr lang="en-US" sz="1300" dirty="0" smtClean="0"/>
              <a:t>[8] </a:t>
            </a:r>
            <a:r>
              <a:rPr lang="en-US" sz="1300" dirty="0" err="1" smtClean="0"/>
              <a:t>Zabih</a:t>
            </a:r>
            <a:r>
              <a:rPr lang="en-US" sz="1300" dirty="0" smtClean="0"/>
              <a:t> &amp; </a:t>
            </a:r>
            <a:r>
              <a:rPr lang="en-US" sz="1300" dirty="0" err="1" smtClean="0"/>
              <a:t>Woodfill</a:t>
            </a:r>
            <a:r>
              <a:rPr lang="en-US" sz="1300" dirty="0" smtClean="0"/>
              <a:t>: </a:t>
            </a:r>
            <a:r>
              <a:rPr lang="en-US" sz="1300" i="1" dirty="0"/>
              <a:t>Non-parametric local transforms for </a:t>
            </a:r>
            <a:r>
              <a:rPr lang="en-US" sz="1300" i="1" dirty="0" smtClean="0"/>
              <a:t>computing </a:t>
            </a:r>
            <a:r>
              <a:rPr lang="en-US" sz="1300" i="1" dirty="0"/>
              <a:t>visual </a:t>
            </a:r>
            <a:r>
              <a:rPr lang="en-US" sz="1300" i="1" dirty="0" smtClean="0"/>
              <a:t>correspondence</a:t>
            </a:r>
            <a:r>
              <a:rPr lang="en-US" sz="1300" dirty="0" smtClean="0"/>
              <a:t>, ECCV 1994</a:t>
            </a:r>
          </a:p>
          <a:p>
            <a:r>
              <a:rPr lang="en-US" sz="1300" dirty="0" smtClean="0"/>
              <a:t>[9] Kim </a:t>
            </a:r>
            <a:r>
              <a:rPr lang="en-US" sz="1300" i="1" dirty="0" smtClean="0"/>
              <a:t>et al.</a:t>
            </a:r>
            <a:r>
              <a:rPr lang="en-US" sz="1300" dirty="0" smtClean="0"/>
              <a:t>: </a:t>
            </a:r>
            <a:r>
              <a:rPr lang="en-US" sz="1300" i="1" dirty="0"/>
              <a:t>Visual correspondence using energy minimization and mutual </a:t>
            </a:r>
            <a:r>
              <a:rPr lang="en-US" sz="1300" i="1" dirty="0" smtClean="0"/>
              <a:t>information</a:t>
            </a:r>
            <a:r>
              <a:rPr lang="en-US" sz="1300" dirty="0" smtClean="0"/>
              <a:t>, ICCV 2003</a:t>
            </a:r>
          </a:p>
          <a:p>
            <a:r>
              <a:rPr lang="en-US" sz="1300" dirty="0" smtClean="0"/>
              <a:t>[10] Mei </a:t>
            </a:r>
            <a:r>
              <a:rPr lang="en-US" sz="1300" i="1" dirty="0" smtClean="0"/>
              <a:t>et al.</a:t>
            </a:r>
            <a:r>
              <a:rPr lang="en-US" sz="1300" dirty="0" smtClean="0"/>
              <a:t>: </a:t>
            </a:r>
            <a:r>
              <a:rPr lang="en-US" sz="1300" i="1" dirty="0"/>
              <a:t>On building an accurate stereo matching system on graphics </a:t>
            </a:r>
            <a:r>
              <a:rPr lang="en-US" sz="1300" i="1" dirty="0" smtClean="0"/>
              <a:t>hardware</a:t>
            </a:r>
            <a:r>
              <a:rPr lang="en-US" sz="1300" dirty="0" smtClean="0"/>
              <a:t>, ICCV </a:t>
            </a:r>
            <a:r>
              <a:rPr lang="en-US" sz="1300" dirty="0"/>
              <a:t>W</a:t>
            </a:r>
            <a:r>
              <a:rPr lang="en-US" sz="1300" dirty="0" smtClean="0"/>
              <a:t>orkshops 2011</a:t>
            </a:r>
          </a:p>
          <a:p>
            <a:r>
              <a:rPr lang="en-US" sz="1300" dirty="0" smtClean="0"/>
              <a:t>[11] Zhang </a:t>
            </a:r>
            <a:r>
              <a:rPr lang="en-US" sz="1300" i="1" dirty="0" smtClean="0"/>
              <a:t>et al.</a:t>
            </a:r>
            <a:r>
              <a:rPr lang="en-US" sz="1300" dirty="0" smtClean="0"/>
              <a:t>: </a:t>
            </a:r>
            <a:r>
              <a:rPr lang="en-US" sz="1300" i="1" dirty="0"/>
              <a:t>Cross-based local stereo matching using orthogonal integral </a:t>
            </a:r>
            <a:r>
              <a:rPr lang="en-US" sz="1300" i="1" dirty="0" smtClean="0"/>
              <a:t>images</a:t>
            </a:r>
            <a:r>
              <a:rPr lang="en-US" sz="1300" dirty="0" smtClean="0"/>
              <a:t>, TCSVT 2009 </a:t>
            </a:r>
            <a:endParaRPr lang="en-US" sz="1300" dirty="0"/>
          </a:p>
          <a:p>
            <a:r>
              <a:rPr lang="en-US" sz="1300" dirty="0" smtClean="0"/>
              <a:t>[12] </a:t>
            </a:r>
            <a:r>
              <a:rPr lang="en-US" sz="1300" dirty="0" err="1" smtClean="0"/>
              <a:t>Hirschmüller</a:t>
            </a:r>
            <a:r>
              <a:rPr lang="en-US" sz="1300" dirty="0" smtClean="0"/>
              <a:t>: </a:t>
            </a:r>
            <a:r>
              <a:rPr lang="en-US" sz="1300" i="1" dirty="0"/>
              <a:t>Stereo processing by </a:t>
            </a:r>
            <a:r>
              <a:rPr lang="en-US" sz="1300" i="1" dirty="0" err="1"/>
              <a:t>semiglobal</a:t>
            </a:r>
            <a:r>
              <a:rPr lang="en-US" sz="1300" i="1" dirty="0"/>
              <a:t> matching and mutual </a:t>
            </a:r>
            <a:r>
              <a:rPr lang="en-US" sz="1300" i="1" dirty="0" smtClean="0"/>
              <a:t>information</a:t>
            </a:r>
            <a:r>
              <a:rPr lang="en-US" sz="1300" dirty="0" smtClean="0"/>
              <a:t>, PAMI 2008</a:t>
            </a:r>
          </a:p>
          <a:p>
            <a:r>
              <a:rPr lang="en-US" sz="1300" dirty="0" smtClean="0"/>
              <a:t>[13] Geiger </a:t>
            </a:r>
            <a:r>
              <a:rPr lang="en-US" sz="1300" i="1" dirty="0" smtClean="0"/>
              <a:t>et al.</a:t>
            </a:r>
            <a:r>
              <a:rPr lang="en-US" sz="1300" dirty="0" smtClean="0"/>
              <a:t>: </a:t>
            </a:r>
            <a:r>
              <a:rPr lang="en-US" sz="1300" i="1" dirty="0"/>
              <a:t>Are we ready for </a:t>
            </a:r>
            <a:r>
              <a:rPr lang="en-US" sz="1300" i="1" dirty="0" smtClean="0"/>
              <a:t>autonomous </a:t>
            </a:r>
            <a:r>
              <a:rPr lang="en-US" sz="1300" i="1" dirty="0"/>
              <a:t>driving? </a:t>
            </a:r>
            <a:r>
              <a:rPr lang="en-US" sz="1300" i="1" dirty="0" smtClean="0"/>
              <a:t>The KITTI </a:t>
            </a:r>
            <a:r>
              <a:rPr lang="en-US" sz="1300" i="1" dirty="0"/>
              <a:t>V</a:t>
            </a:r>
            <a:r>
              <a:rPr lang="en-US" sz="1300" i="1" dirty="0" smtClean="0"/>
              <a:t>ision </a:t>
            </a:r>
            <a:r>
              <a:rPr lang="en-US" sz="1300" i="1" dirty="0"/>
              <a:t>B</a:t>
            </a:r>
            <a:r>
              <a:rPr lang="en-US" sz="1300" i="1" dirty="0" smtClean="0"/>
              <a:t>enchmark Suite</a:t>
            </a:r>
            <a:r>
              <a:rPr lang="en-US" sz="1300" dirty="0" smtClean="0"/>
              <a:t>, CVPR 2012 </a:t>
            </a:r>
          </a:p>
          <a:p>
            <a:r>
              <a:rPr lang="en-US" sz="1300" dirty="0" smtClean="0"/>
              <a:t>[14] </a:t>
            </a:r>
            <a:r>
              <a:rPr lang="en-US" sz="1300" dirty="0" err="1" smtClean="0"/>
              <a:t>Güney</a:t>
            </a:r>
            <a:r>
              <a:rPr lang="en-US" sz="1300" dirty="0"/>
              <a:t> </a:t>
            </a:r>
            <a:r>
              <a:rPr lang="en-US" sz="1300" i="1" dirty="0"/>
              <a:t>et al.</a:t>
            </a:r>
            <a:r>
              <a:rPr lang="en-US" sz="1300" dirty="0"/>
              <a:t>: </a:t>
            </a:r>
            <a:r>
              <a:rPr lang="en-US" sz="1300" dirty="0" err="1"/>
              <a:t>Displets</a:t>
            </a:r>
            <a:r>
              <a:rPr lang="en-US" sz="1300" dirty="0"/>
              <a:t>: </a:t>
            </a:r>
            <a:r>
              <a:rPr lang="en-US" sz="1300" i="1" dirty="0"/>
              <a:t>Resolving stereo </a:t>
            </a:r>
            <a:r>
              <a:rPr lang="en-US" sz="1300" i="1" dirty="0" smtClean="0"/>
              <a:t>ambiguities </a:t>
            </a:r>
            <a:r>
              <a:rPr lang="en-US" sz="1300" i="1" dirty="0"/>
              <a:t>using object </a:t>
            </a:r>
            <a:r>
              <a:rPr lang="en-US" sz="1300" i="1" dirty="0" smtClean="0"/>
              <a:t>knowledge</a:t>
            </a:r>
            <a:r>
              <a:rPr lang="en-US" sz="1300" dirty="0" smtClean="0"/>
              <a:t>, CVPR 2015</a:t>
            </a:r>
          </a:p>
          <a:p>
            <a:r>
              <a:rPr lang="en-US" sz="1300" dirty="0" smtClean="0"/>
              <a:t>[15] Vogel </a:t>
            </a:r>
            <a:r>
              <a:rPr lang="en-US" sz="1300" i="1" dirty="0" smtClean="0"/>
              <a:t>et al.</a:t>
            </a:r>
            <a:r>
              <a:rPr lang="en-US" sz="1300" dirty="0" smtClean="0"/>
              <a:t>: </a:t>
            </a:r>
            <a:r>
              <a:rPr lang="en-US" sz="1300" i="1" dirty="0" smtClean="0"/>
              <a:t>3D Scene Flow estimation with a piecewise rigid scene model</a:t>
            </a:r>
            <a:r>
              <a:rPr lang="en-US" sz="1300" dirty="0" smtClean="0"/>
              <a:t>. IJCV 2015</a:t>
            </a:r>
          </a:p>
          <a:p>
            <a:r>
              <a:rPr lang="en-US" sz="1300" dirty="0" smtClean="0"/>
              <a:t>[16] Yamaguchi </a:t>
            </a:r>
            <a:r>
              <a:rPr lang="en-US" sz="1300" i="1" dirty="0" smtClean="0"/>
              <a:t>et al.</a:t>
            </a:r>
            <a:r>
              <a:rPr lang="en-US" sz="1300" dirty="0" smtClean="0"/>
              <a:t>: </a:t>
            </a:r>
            <a:r>
              <a:rPr lang="en-US" sz="1300" i="1" dirty="0" smtClean="0"/>
              <a:t>Efficient joint segmentation, occlusion labeling, stereo and flow estimation</a:t>
            </a:r>
            <a:r>
              <a:rPr lang="en-US" sz="1300" dirty="0" smtClean="0"/>
              <a:t>, ECCV 2014</a:t>
            </a:r>
            <a:endParaRPr lang="en-US" sz="1300" dirty="0"/>
          </a:p>
          <a:p>
            <a:r>
              <a:rPr lang="en-US" sz="1300" dirty="0" smtClean="0"/>
              <a:t>[17] </a:t>
            </a:r>
            <a:r>
              <a:rPr lang="en-US" sz="1300" dirty="0" err="1" smtClean="0"/>
              <a:t>Menze</a:t>
            </a:r>
            <a:r>
              <a:rPr lang="en-US" sz="1300" dirty="0" smtClean="0"/>
              <a:t> &amp; Geiger: </a:t>
            </a:r>
            <a:r>
              <a:rPr lang="en-US" sz="1300" i="1" dirty="0" smtClean="0"/>
              <a:t>Object scene flow for autonomous vehicles</a:t>
            </a:r>
            <a:r>
              <a:rPr lang="en-US" sz="1300" dirty="0" smtClean="0"/>
              <a:t>, CVPR 2015</a:t>
            </a:r>
            <a:endParaRPr lang="en-US" sz="1300" dirty="0"/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6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Q&amp;A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Revised Journal Architectures [2]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051535"/>
            <a:ext cx="4155402" cy="30597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92303"/>
            <a:ext cx="4155402" cy="2218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4081" y="1385225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Accurate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40152" y="1385225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Postprocessing</a:t>
            </a:r>
            <a:r>
              <a:rPr lang="en-US" dirty="0" smtClean="0"/>
              <a:t>: Cross-Based-Cost-Aggregation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799358"/>
            <a:ext cx="5760000" cy="1738335"/>
          </a:xfrm>
        </p:spPr>
      </p:pic>
      <p:sp>
        <p:nvSpPr>
          <p:cNvPr id="11" name="TextBox 10"/>
          <p:cNvSpPr txBox="1"/>
          <p:nvPr/>
        </p:nvSpPr>
        <p:spPr>
          <a:xfrm>
            <a:off x="613171" y="1575803"/>
            <a:ext cx="127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Left Image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5233" y="3309206"/>
            <a:ext cx="121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Disparity</a:t>
            </a:r>
          </a:p>
          <a:p>
            <a:pPr algn="ctr"/>
            <a:r>
              <a:rPr lang="en-US" dirty="0" smtClean="0"/>
              <a:t>after CNN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3253" y="5047207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Disparity after</a:t>
            </a:r>
          </a:p>
          <a:p>
            <a:pPr algn="ctr"/>
            <a:r>
              <a:rPr lang="en-US" dirty="0" smtClean="0"/>
              <a:t>CBCA</a:t>
            </a:r>
            <a:endParaRPr lang="en-US" dirty="0"/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2557605"/>
            <a:ext cx="5760000" cy="17388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4307546"/>
            <a:ext cx="5760001" cy="173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86" y="2491265"/>
            <a:ext cx="785027" cy="36190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58062" y="6076014"/>
            <a:ext cx="6187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Input images from KITTI 2015 Dataset [17]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519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Postprocessing</a:t>
            </a:r>
            <a:r>
              <a:rPr lang="en-US" dirty="0" smtClean="0"/>
              <a:t>: </a:t>
            </a:r>
            <a:r>
              <a:rPr lang="en-US" dirty="0" err="1" smtClean="0"/>
              <a:t>Semiglobal</a:t>
            </a:r>
            <a:r>
              <a:rPr lang="en-US" dirty="0" smtClean="0"/>
              <a:t>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799358"/>
            <a:ext cx="5760000" cy="1738335"/>
          </a:xfrm>
        </p:spPr>
      </p:pic>
      <p:sp>
        <p:nvSpPr>
          <p:cNvPr id="11" name="TextBox 10"/>
          <p:cNvSpPr txBox="1"/>
          <p:nvPr/>
        </p:nvSpPr>
        <p:spPr>
          <a:xfrm>
            <a:off x="613171" y="1575803"/>
            <a:ext cx="127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Left Image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4701" y="3309206"/>
            <a:ext cx="1354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Disparity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fter CBCA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3253" y="5047207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Disparity after</a:t>
            </a:r>
          </a:p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4311182"/>
            <a:ext cx="5760000" cy="17388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2" y="2550600"/>
            <a:ext cx="5760001" cy="173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86" y="2491265"/>
            <a:ext cx="785027" cy="36190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58062" y="6076014"/>
            <a:ext cx="6187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Input images from KITTI 2015 Dataset [17]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41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Middlebury 2014 Dataset [3]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599600"/>
            <a:ext cx="2700000" cy="184950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87" y="1599601"/>
            <a:ext cx="2700000" cy="184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00" y="1599601"/>
            <a:ext cx="2700000" cy="1849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677700"/>
            <a:ext cx="2700000" cy="188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00" y="3677700"/>
            <a:ext cx="2700000" cy="188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87" y="3709756"/>
            <a:ext cx="2700000" cy="1885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8245" y="122403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16507" y="1224036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Disparity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56703" y="1224036"/>
            <a:ext cx="151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ad 2.0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Stereo Vision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State-of-the-Art</a:t>
            </a:r>
            <a:endParaRPr lang="en-US" sz="2000" dirty="0" smtClean="0"/>
          </a:p>
          <a:p>
            <a:pPr lvl="1"/>
            <a:r>
              <a:rPr lang="en-US" sz="1600" dirty="0" smtClean="0"/>
              <a:t>Stereo Pipeline</a:t>
            </a:r>
          </a:p>
          <a:p>
            <a:pPr lvl="1"/>
            <a:r>
              <a:rPr lang="en-US" sz="1600" dirty="0" smtClean="0"/>
              <a:t>Matching Cost Computation</a:t>
            </a:r>
          </a:p>
          <a:p>
            <a:r>
              <a:rPr lang="en-US" sz="2000" dirty="0" smtClean="0"/>
              <a:t>MC-CNN</a:t>
            </a:r>
          </a:p>
          <a:p>
            <a:pPr lvl="1"/>
            <a:r>
              <a:rPr lang="en-US" sz="1600" dirty="0" smtClean="0"/>
              <a:t>Network Architecture</a:t>
            </a:r>
          </a:p>
          <a:p>
            <a:pPr lvl="1"/>
            <a:r>
              <a:rPr lang="en-US" sz="1600" dirty="0" smtClean="0"/>
              <a:t>Network Training &amp; </a:t>
            </a:r>
            <a:r>
              <a:rPr lang="en-US" sz="1600" dirty="0" smtClean="0"/>
              <a:t>Prediction</a:t>
            </a:r>
            <a:endParaRPr lang="en-US" sz="1600" dirty="0" smtClean="0"/>
          </a:p>
          <a:p>
            <a:r>
              <a:rPr lang="en-US" sz="2000" dirty="0" smtClean="0"/>
              <a:t>Results</a:t>
            </a:r>
          </a:p>
          <a:p>
            <a:r>
              <a:rPr lang="en-US" sz="2000" dirty="0" smtClean="0"/>
              <a:t>Conclusion &amp; Future Work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7171" y="6324600"/>
            <a:ext cx="4416729" cy="533400"/>
          </a:xfrm>
        </p:spPr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Vision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58774" y="1828800"/>
            <a:ext cx="4404611" cy="4343400"/>
          </a:xfrm>
        </p:spPr>
        <p:txBody>
          <a:bodyPr/>
          <a:lstStyle/>
          <a:p>
            <a:r>
              <a:rPr lang="en-US" sz="2000" dirty="0" smtClean="0"/>
              <a:t>Capture scene with two cameras from different viewpoints</a:t>
            </a:r>
          </a:p>
          <a:p>
            <a:r>
              <a:rPr lang="en-US" sz="2000" dirty="0" smtClean="0"/>
              <a:t>Reconstruct 3D depth information from input images alone</a:t>
            </a:r>
          </a:p>
          <a:p>
            <a:r>
              <a:rPr lang="en-US" sz="2000" dirty="0" smtClean="0"/>
              <a:t>Cheap, passive sensors only</a:t>
            </a:r>
          </a:p>
          <a:p>
            <a:r>
              <a:rPr lang="en-US" sz="2000" dirty="0" smtClean="0"/>
              <a:t>Sophisticated processing needed</a:t>
            </a:r>
          </a:p>
          <a:p>
            <a:r>
              <a:rPr lang="en-US" sz="2000" dirty="0"/>
              <a:t>Large number of applications in robotics, medical, …</a:t>
            </a:r>
          </a:p>
          <a:p>
            <a:endParaRPr lang="en-US" sz="16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21717"/>
            <a:ext cx="1710000" cy="115345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800" y="1221717"/>
            <a:ext cx="1710000" cy="1153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90093"/>
            <a:ext cx="3600000" cy="24283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38270" y="5363482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Disparity Map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67863" y="852219"/>
            <a:ext cx="112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 View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82524" y="852219"/>
            <a:ext cx="127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Right View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08180" y="6033700"/>
            <a:ext cx="302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Images from Middlebury 2014 Dataset [3]</a:t>
            </a: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745546" y="2414696"/>
            <a:ext cx="841254" cy="42840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805979" y="2413189"/>
            <a:ext cx="841254" cy="42840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4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49" y="1040845"/>
            <a:ext cx="5441952" cy="44763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November 12,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127101" y="6022201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Images by Hartley </a:t>
            </a:r>
            <a:r>
              <a:rPr lang="en-US" sz="1200" i="1" dirty="0" smtClean="0"/>
              <a:t>et al.</a:t>
            </a:r>
            <a:r>
              <a:rPr lang="en-US" sz="1200" dirty="0" smtClean="0"/>
              <a:t> [4]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471096" y="3060700"/>
            <a:ext cx="1425004" cy="19206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83972" y="2641045"/>
            <a:ext cx="1436420" cy="23938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96100" y="2909669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Epipolar</a:t>
            </a:r>
            <a:r>
              <a:rPr lang="en-US" dirty="0" smtClean="0"/>
              <a:t> line </a:t>
            </a:r>
            <a:r>
              <a:rPr lang="en-US" i="1" dirty="0" smtClean="0"/>
              <a:t>l’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15914" y="2641045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Epipolar</a:t>
            </a:r>
            <a:r>
              <a:rPr lang="en-US" dirty="0" smtClean="0"/>
              <a:t> line </a:t>
            </a:r>
            <a:r>
              <a:rPr lang="en-US" i="1" dirty="0" smtClean="0"/>
              <a:t>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325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Rectification and Disparity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21" y="1153362"/>
            <a:ext cx="5126832" cy="201788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81" y="3423014"/>
            <a:ext cx="5106390" cy="2194540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358775" y="1153361"/>
            <a:ext cx="3227573" cy="201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3333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b="1" kern="0" dirty="0" smtClean="0"/>
              <a:t>Original Images</a:t>
            </a:r>
          </a:p>
          <a:p>
            <a:pPr defTabSz="914400"/>
            <a:r>
              <a:rPr lang="en-US" kern="0" dirty="0" err="1" smtClean="0"/>
              <a:t>Epipolar</a:t>
            </a:r>
            <a:r>
              <a:rPr lang="en-US" kern="0" dirty="0" smtClean="0"/>
              <a:t> lines in arbitrary directions</a:t>
            </a:r>
          </a:p>
          <a:p>
            <a:pPr defTabSz="914400"/>
            <a:r>
              <a:rPr lang="en-US" kern="0" dirty="0" smtClean="0"/>
              <a:t>Perform </a:t>
            </a:r>
            <a:r>
              <a:rPr lang="en-US" i="1" kern="0" dirty="0" smtClean="0"/>
              <a:t>Rectification</a:t>
            </a:r>
            <a:r>
              <a:rPr lang="en-US" kern="0" dirty="0" smtClean="0"/>
              <a:t> for easier matching</a:t>
            </a:r>
            <a:endParaRPr lang="en-US" kern="0" dirty="0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358775" y="3423014"/>
            <a:ext cx="3246885" cy="246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3333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b="1" kern="0" dirty="0" smtClean="0"/>
              <a:t>Rectified Images</a:t>
            </a:r>
          </a:p>
          <a:p>
            <a:pPr defTabSz="914400"/>
            <a:r>
              <a:rPr lang="en-US" kern="0" dirty="0" smtClean="0"/>
              <a:t>All </a:t>
            </a:r>
            <a:r>
              <a:rPr lang="en-US" kern="0" dirty="0" err="1" smtClean="0"/>
              <a:t>Epipolar</a:t>
            </a:r>
            <a:r>
              <a:rPr lang="en-US" kern="0" dirty="0" smtClean="0"/>
              <a:t> lines horizontal and aligned</a:t>
            </a:r>
          </a:p>
          <a:p>
            <a:pPr defTabSz="914400"/>
            <a:r>
              <a:rPr lang="en-US" kern="0" dirty="0" smtClean="0"/>
              <a:t>Matches defined by horizontal offset (</a:t>
            </a:r>
            <a:r>
              <a:rPr lang="en-US" i="1" kern="0" dirty="0"/>
              <a:t>D</a:t>
            </a:r>
            <a:r>
              <a:rPr lang="en-US" i="1" kern="0" dirty="0" smtClean="0"/>
              <a:t>isparity</a:t>
            </a:r>
            <a:r>
              <a:rPr lang="en-US" kern="0" dirty="0" smtClean="0"/>
              <a:t>) </a:t>
            </a:r>
            <a:endParaRPr lang="en-US" kern="0" dirty="0" smtClean="0"/>
          </a:p>
          <a:p>
            <a:pPr defTabSz="914400"/>
            <a:r>
              <a:rPr lang="en-US" i="1" kern="0" dirty="0" smtClean="0"/>
              <a:t>Depth</a:t>
            </a:r>
            <a:r>
              <a:rPr lang="en-US" kern="0" dirty="0" smtClean="0"/>
              <a:t> inversely proportional to </a:t>
            </a:r>
            <a:r>
              <a:rPr lang="en-US" i="1" kern="0" dirty="0" smtClean="0"/>
              <a:t>Disparity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6957" y="6016382"/>
            <a:ext cx="6187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Images by Loop </a:t>
            </a:r>
            <a:r>
              <a:rPr lang="en-US" sz="1200" i="1" dirty="0" smtClean="0"/>
              <a:t>et al.</a:t>
            </a:r>
            <a:r>
              <a:rPr lang="en-US" sz="1200" dirty="0" smtClean="0"/>
              <a:t> [5]</a:t>
            </a:r>
            <a:endParaRPr lang="en-US" sz="1200" dirty="0"/>
          </a:p>
        </p:txBody>
      </p:sp>
      <p:sp>
        <p:nvSpPr>
          <p:cNvPr id="3" name="Oval 2"/>
          <p:cNvSpPr/>
          <p:nvPr/>
        </p:nvSpPr>
        <p:spPr>
          <a:xfrm>
            <a:off x="4814235" y="1750055"/>
            <a:ext cx="54000" cy="5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16494" y="1802033"/>
            <a:ext cx="54000" cy="5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33228" y="4014881"/>
            <a:ext cx="54000" cy="5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078216" y="4008827"/>
            <a:ext cx="54000" cy="5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6627" y="2404584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00015" y="2445796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156869" y="4575647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52287" y="4575649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29655" y="2615351"/>
            <a:ext cx="54000" cy="54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180659" y="2850297"/>
            <a:ext cx="54000" cy="54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91167" y="4899806"/>
            <a:ext cx="54000" cy="54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923749" y="4892988"/>
            <a:ext cx="54000" cy="54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208542" y="1894438"/>
            <a:ext cx="54000" cy="54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450137" y="1882326"/>
            <a:ext cx="54000" cy="54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402218" y="4099657"/>
            <a:ext cx="54000" cy="54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252776" y="4099660"/>
            <a:ext cx="54000" cy="54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State-of-the-Art: Stereo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2166079"/>
            <a:ext cx="4745377" cy="4343400"/>
          </a:xfrm>
        </p:spPr>
        <p:txBody>
          <a:bodyPr/>
          <a:lstStyle/>
          <a:p>
            <a:r>
              <a:rPr lang="en-US" sz="2000" dirty="0" smtClean="0"/>
              <a:t>Compute Matching cost at each pixel </a:t>
            </a:r>
            <a:r>
              <a:rPr lang="en-US" sz="2000" i="1" dirty="0" smtClean="0"/>
              <a:t>(</a:t>
            </a:r>
            <a:r>
              <a:rPr lang="en-US" sz="2000" i="1" dirty="0" err="1" smtClean="0"/>
              <a:t>x,y</a:t>
            </a:r>
            <a:r>
              <a:rPr lang="en-US" sz="2000" i="1" dirty="0" smtClean="0"/>
              <a:t>) </a:t>
            </a:r>
            <a:r>
              <a:rPr lang="en-US" sz="2000" dirty="0" smtClean="0"/>
              <a:t>for each disparity </a:t>
            </a:r>
            <a:r>
              <a:rPr lang="en-US" sz="2000" i="1" dirty="0" smtClean="0"/>
              <a:t>d</a:t>
            </a:r>
          </a:p>
          <a:p>
            <a:r>
              <a:rPr lang="en-US" sz="2000" b="1" dirty="0" smtClean="0"/>
              <a:t>Disparity Space Image (DSI):</a:t>
            </a:r>
            <a:br>
              <a:rPr lang="en-US" sz="2000" b="1" dirty="0" smtClean="0"/>
            </a:br>
            <a:r>
              <a:rPr lang="en-US" sz="2000" dirty="0" smtClean="0"/>
              <a:t>Store cost in 3D cost volume </a:t>
            </a:r>
            <a:r>
              <a:rPr lang="en-US" sz="2000" i="1" dirty="0" smtClean="0"/>
              <a:t>C(</a:t>
            </a:r>
            <a:r>
              <a:rPr lang="en-US" sz="2000" i="1" dirty="0" err="1" smtClean="0"/>
              <a:t>x,y,d</a:t>
            </a:r>
            <a:r>
              <a:rPr lang="en-US" sz="2000" i="1" dirty="0" smtClean="0"/>
              <a:t>)</a:t>
            </a:r>
          </a:p>
          <a:p>
            <a:r>
              <a:rPr lang="en-US" sz="2000" dirty="0" smtClean="0"/>
              <a:t>Aggregate and optimize cost in DSI</a:t>
            </a:r>
          </a:p>
          <a:p>
            <a:r>
              <a:rPr lang="en-US" sz="2000" dirty="0" smtClean="0"/>
              <a:t>Compute and refine disparity map </a:t>
            </a:r>
            <a:r>
              <a:rPr lang="en-US" sz="2000" i="1" dirty="0" smtClean="0"/>
              <a:t>D(</a:t>
            </a:r>
            <a:r>
              <a:rPr lang="en-US" sz="2000" i="1" dirty="0" err="1" smtClean="0"/>
              <a:t>x,y</a:t>
            </a:r>
            <a:r>
              <a:rPr lang="en-US" sz="2000" i="1" dirty="0" smtClean="0"/>
              <a:t>)</a:t>
            </a:r>
            <a:r>
              <a:rPr lang="en-US" sz="2000" dirty="0" smtClean="0"/>
              <a:t> from DSI</a:t>
            </a:r>
            <a:endParaRPr lang="en-US" sz="20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51355460"/>
              </p:ext>
            </p:extLst>
          </p:nvPr>
        </p:nvGraphicFramePr>
        <p:xfrm>
          <a:off x="4976734" y="1146748"/>
          <a:ext cx="3806904" cy="4624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956957" y="6016382"/>
            <a:ext cx="6187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Taxonomy according to </a:t>
            </a:r>
            <a:r>
              <a:rPr lang="en-US" sz="1200" dirty="0" err="1" smtClean="0"/>
              <a:t>Scharstein</a:t>
            </a:r>
            <a:r>
              <a:rPr lang="en-US" sz="1200" dirty="0" smtClean="0"/>
              <a:t> </a:t>
            </a:r>
            <a:r>
              <a:rPr lang="en-US" sz="1200" i="1" dirty="0" smtClean="0"/>
              <a:t>et al.</a:t>
            </a:r>
            <a:r>
              <a:rPr lang="en-US" sz="1200" dirty="0" smtClean="0"/>
              <a:t> [6]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92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State-of-the-Art: Matching Cost 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Absolute Differences (AD) / Squared Differences (SD)</a:t>
            </a:r>
          </a:p>
          <a:p>
            <a:r>
              <a:rPr lang="en-US" sz="2000" dirty="0" smtClean="0"/>
              <a:t>Normalized </a:t>
            </a:r>
            <a:r>
              <a:rPr lang="en-US" sz="2000" dirty="0" smtClean="0"/>
              <a:t>Cross Correlation (NCC) (e.g. [7])</a:t>
            </a:r>
          </a:p>
          <a:p>
            <a:r>
              <a:rPr lang="en-US" sz="2000" dirty="0" smtClean="0"/>
              <a:t>Census Transform [8]</a:t>
            </a:r>
          </a:p>
          <a:p>
            <a:pPr lvl="1"/>
            <a:r>
              <a:rPr lang="en-US" sz="1800" dirty="0" smtClean="0"/>
              <a:t>Binary Feature </a:t>
            </a:r>
            <a:r>
              <a:rPr lang="en-US" sz="1800" dirty="0"/>
              <a:t>v</a:t>
            </a:r>
            <a:r>
              <a:rPr lang="en-US" sz="1800" dirty="0" smtClean="0"/>
              <a:t>ector of </a:t>
            </a:r>
            <a:r>
              <a:rPr lang="en-US" sz="1800" dirty="0"/>
              <a:t>i</a:t>
            </a:r>
            <a:r>
              <a:rPr lang="en-US" sz="1800" dirty="0" smtClean="0"/>
              <a:t>ntensity comparisons</a:t>
            </a:r>
            <a:endParaRPr lang="en-US" sz="1800" dirty="0" smtClean="0"/>
          </a:p>
          <a:p>
            <a:pPr lvl="1"/>
            <a:r>
              <a:rPr lang="en-US" sz="1800" dirty="0" smtClean="0"/>
              <a:t>Cost given by Hamming distance</a:t>
            </a:r>
          </a:p>
          <a:p>
            <a:r>
              <a:rPr lang="en-US" sz="2000" dirty="0" smtClean="0"/>
              <a:t>Mutual Information (MI) [9]</a:t>
            </a:r>
          </a:p>
          <a:p>
            <a:pPr lvl="1"/>
            <a:r>
              <a:rPr lang="en-US" sz="1800" dirty="0" smtClean="0"/>
              <a:t>Cost based on joint entropy of image intensities</a:t>
            </a:r>
            <a:endParaRPr lang="en-US" sz="1800" dirty="0"/>
          </a:p>
          <a:p>
            <a:r>
              <a:rPr lang="en-US" sz="2000" dirty="0" smtClean="0"/>
              <a:t>Combined Costs, e.g. AD + Census [10]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MC-CNN: Network Architecture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58775" y="1835942"/>
            <a:ext cx="4735739" cy="3343160"/>
          </a:xfrm>
        </p:spPr>
        <p:txBody>
          <a:bodyPr/>
          <a:lstStyle/>
          <a:p>
            <a:r>
              <a:rPr lang="en-US" sz="2000" dirty="0" smtClean="0"/>
              <a:t>Network computes patch-similarity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nput patches from left and right image at fixed disparity</a:t>
            </a:r>
          </a:p>
          <a:p>
            <a:r>
              <a:rPr lang="en-US" sz="2000" dirty="0"/>
              <a:t>Parallel paths for both patches with tied </a:t>
            </a:r>
            <a:r>
              <a:rPr lang="en-US" sz="2000" dirty="0" smtClean="0"/>
              <a:t>weights</a:t>
            </a:r>
          </a:p>
          <a:p>
            <a:r>
              <a:rPr lang="en-US" sz="2000" dirty="0" err="1" smtClean="0"/>
              <a:t>ReLU</a:t>
            </a:r>
            <a:r>
              <a:rPr lang="en-US" sz="2000" dirty="0" smtClean="0"/>
              <a:t> after each layer</a:t>
            </a:r>
          </a:p>
          <a:p>
            <a:r>
              <a:rPr lang="en-US" sz="2000" dirty="0" err="1" smtClean="0"/>
              <a:t>Softmax</a:t>
            </a:r>
            <a:r>
              <a:rPr lang="en-US" sz="2000" dirty="0" smtClean="0"/>
              <a:t> output for good/bad match</a:t>
            </a:r>
          </a:p>
          <a:p>
            <a:r>
              <a:rPr lang="en-US" sz="2000" dirty="0" smtClean="0"/>
              <a:t>Matching cost given by bad-match output</a:t>
            </a: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69" y="1288449"/>
            <a:ext cx="2704484" cy="488375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29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MC-CNN: Network Training &amp; </a:t>
            </a:r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066800"/>
            <a:ext cx="8424863" cy="1727200"/>
          </a:xfrm>
        </p:spPr>
        <p:txBody>
          <a:bodyPr/>
          <a:lstStyle/>
          <a:p>
            <a:r>
              <a:rPr lang="en-US" sz="2000" dirty="0" smtClean="0"/>
              <a:t>Training with ground truth data from datasets (KITTI, Middlebury)</a:t>
            </a:r>
          </a:p>
          <a:p>
            <a:r>
              <a:rPr lang="en-US" sz="2000" dirty="0" smtClean="0"/>
              <a:t>Training Data</a:t>
            </a:r>
          </a:p>
          <a:p>
            <a:pPr lvl="1"/>
            <a:r>
              <a:rPr lang="en-US" sz="1800" dirty="0" smtClean="0"/>
              <a:t>Positive Examples: Matching patches + small random offset</a:t>
            </a:r>
          </a:p>
          <a:p>
            <a:pPr lvl="1"/>
            <a:r>
              <a:rPr lang="en-US" sz="1800" dirty="0" smtClean="0"/>
              <a:t>Negative Examples: Matching patches + large random offset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12,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Markus Herb, Computing Stereo Matching Cost with CNNs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38137" y="2794000"/>
            <a:ext cx="82724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3333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333333"/>
                </a:solidFill>
                <a:latin typeface="+mn-lt"/>
              </a:defRPr>
            </a:lvl9pPr>
          </a:lstStyle>
          <a:p>
            <a:pPr defTabSz="914400"/>
            <a:r>
              <a:rPr lang="en-US" sz="2000" kern="0" smtClean="0"/>
              <a:t>Cost Prediction &amp; Disparity </a:t>
            </a:r>
            <a:r>
              <a:rPr lang="en-US" sz="2000" kern="0" dirty="0" smtClean="0"/>
              <a:t>Computation</a:t>
            </a:r>
          </a:p>
          <a:p>
            <a:pPr lvl="1" defTabSz="914400"/>
            <a:r>
              <a:rPr lang="en-US" sz="1800" kern="0" dirty="0" smtClean="0"/>
              <a:t>Network computes Disparity Space Image</a:t>
            </a:r>
          </a:p>
          <a:p>
            <a:pPr lvl="1" defTabSz="914400"/>
            <a:r>
              <a:rPr lang="en-US" sz="1800" kern="0" dirty="0" err="1" smtClean="0"/>
              <a:t>Postprocessing</a:t>
            </a:r>
            <a:r>
              <a:rPr lang="en-US" sz="1800" kern="0" dirty="0" smtClean="0"/>
              <a:t> of Disparity Space Image [11, 12]</a:t>
            </a:r>
            <a:endParaRPr lang="en-US" sz="1800" kern="0" dirty="0" smtClean="0"/>
          </a:p>
          <a:p>
            <a:pPr lvl="1" defTabSz="914400"/>
            <a:r>
              <a:rPr lang="en-US" sz="1800" kern="0" dirty="0" smtClean="0"/>
              <a:t>Minimize cost in </a:t>
            </a:r>
            <a:r>
              <a:rPr lang="en-US" sz="1800" kern="0" dirty="0" smtClean="0"/>
              <a:t>DSI </a:t>
            </a:r>
            <a:r>
              <a:rPr lang="en-US" sz="1800" kern="0" dirty="0" smtClean="0"/>
              <a:t>along </a:t>
            </a:r>
            <a:r>
              <a:rPr lang="en-US" sz="1800" kern="0" dirty="0" smtClean="0"/>
              <a:t>disparity for disparity map</a:t>
            </a:r>
            <a:endParaRPr lang="en-US" sz="1800" kern="0" dirty="0" smtClean="0"/>
          </a:p>
          <a:p>
            <a:pPr lvl="1" defTabSz="914400"/>
            <a:r>
              <a:rPr lang="en-US" sz="1800" kern="0" dirty="0" smtClean="0"/>
              <a:t>Additional refinements and consistency checks</a:t>
            </a:r>
          </a:p>
        </p:txBody>
      </p:sp>
    </p:spTree>
    <p:extLst>
      <p:ext uri="{BB962C8B-B14F-4D97-AF65-F5344CB8AC3E}">
        <p14:creationId xmlns:p14="http://schemas.microsoft.com/office/powerpoint/2010/main" val="4630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p-tum-jhu-slid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UM Neue Helvetica 55 Regular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4-04-21_2_TUM_JHU_template.potx" id="{A844F364-FC86-4F6B-B063-4CB3193CFD33}" vid="{02C20712-33D1-4C90-BE68-BFEAC6B84A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camp-tum-jhu-slides-4_3</Template>
  <TotalTime>2989</TotalTime>
  <Words>1240</Words>
  <Application>Microsoft Macintosh PowerPoint</Application>
  <PresentationFormat>On-screen Show (4:3)</PresentationFormat>
  <Paragraphs>241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ＭＳ Ｐゴシック</vt:lpstr>
      <vt:lpstr>TUM Neue Helvetica 55 Regular</vt:lpstr>
      <vt:lpstr>camp-tum-jhu-slides</vt:lpstr>
      <vt:lpstr>Computing the Stereo Matching Cost with a Convolutional Neural Network </vt:lpstr>
      <vt:lpstr>Contents</vt:lpstr>
      <vt:lpstr>Stereo Vision</vt:lpstr>
      <vt:lpstr>Background: Epipolar Geometry</vt:lpstr>
      <vt:lpstr>Background: Rectification and Disparity</vt:lpstr>
      <vt:lpstr>State-of-the-Art: Stereo Pipeline</vt:lpstr>
      <vt:lpstr>State-of-the-Art: Matching Cost Computation</vt:lpstr>
      <vt:lpstr>MC-CNN: Network Architecture</vt:lpstr>
      <vt:lpstr>MC-CNN: Network Training &amp; Prediction</vt:lpstr>
      <vt:lpstr>Results: Disparity Space Image</vt:lpstr>
      <vt:lpstr>Results: Disparity Map</vt:lpstr>
      <vt:lpstr>Results: KITTI 2012 Benchmark</vt:lpstr>
      <vt:lpstr>Conclusions &amp; Future Work</vt:lpstr>
      <vt:lpstr>References</vt:lpstr>
      <vt:lpstr>Q&amp;A Session</vt:lpstr>
      <vt:lpstr>Revised Journal Architectures [2]</vt:lpstr>
      <vt:lpstr>Postprocessing: Cross-Based-Cost-Aggregation</vt:lpstr>
      <vt:lpstr>Postprocessing: Semiglobal Matching</vt:lpstr>
      <vt:lpstr>Middlebury 2014 Dataset [3] Results</vt:lpstr>
    </vt:vector>
  </TitlesOfParts>
  <Company>TU München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</dc:creator>
  <cp:lastModifiedBy>Markus Herb</cp:lastModifiedBy>
  <cp:revision>183</cp:revision>
  <dcterms:created xsi:type="dcterms:W3CDTF">2015-10-31T17:47:18Z</dcterms:created>
  <dcterms:modified xsi:type="dcterms:W3CDTF">2015-11-11T19:22:38Z</dcterms:modified>
</cp:coreProperties>
</file>