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7" r:id="rId4"/>
    <p:sldId id="260" r:id="rId5"/>
    <p:sldId id="258" r:id="rId6"/>
    <p:sldId id="261" r:id="rId7"/>
    <p:sldId id="259" r:id="rId8"/>
    <p:sldId id="262" r:id="rId9"/>
    <p:sldId id="277" r:id="rId10"/>
    <p:sldId id="281" r:id="rId11"/>
    <p:sldId id="283" r:id="rId12"/>
    <p:sldId id="266" r:id="rId13"/>
    <p:sldId id="265" r:id="rId14"/>
    <p:sldId id="285" r:id="rId15"/>
    <p:sldId id="268" r:id="rId16"/>
    <p:sldId id="269" r:id="rId17"/>
    <p:sldId id="272" r:id="rId18"/>
    <p:sldId id="278" r:id="rId19"/>
    <p:sldId id="273" r:id="rId20"/>
    <p:sldId id="274" r:id="rId21"/>
    <p:sldId id="275" r:id="rId22"/>
    <p:sldId id="28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A2BD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91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latin typeface="Calibri" pitchFamily="34" charset="0"/>
            </a:rPr>
            <a:t>Introduction</a:t>
          </a:r>
          <a:endParaRPr lang="de-DE" sz="2400" dirty="0"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latin typeface="Calibri" pitchFamily="34" charset="0"/>
            </a:rPr>
            <a:t>Viola-Jones Framework</a:t>
          </a:r>
          <a:endParaRPr lang="de-DE" sz="2400" dirty="0"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latin typeface="Calibri" pitchFamily="34" charset="0"/>
            </a:rPr>
            <a:t>Features</a:t>
          </a:r>
          <a:endParaRPr lang="de-DE" dirty="0"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Results</a:t>
          </a:r>
          <a:endParaRPr lang="de-DE" dirty="0"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Conclusion</a:t>
          </a:r>
          <a:endParaRPr lang="de-DE" dirty="0"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latin typeface="Calibri" pitchFamily="34" charset="0"/>
            </a:rPr>
            <a:t>Integral Image</a:t>
          </a:r>
          <a:endParaRPr lang="de-DE" dirty="0"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Boosting-Adaboost</a:t>
          </a:r>
          <a:endParaRPr lang="de-DE" dirty="0"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Detector</a:t>
          </a:r>
          <a:r>
            <a:rPr lang="de-DE" dirty="0" smtClean="0">
              <a:latin typeface="Calibri" pitchFamily="34" charset="0"/>
            </a:rPr>
            <a:t> </a:t>
          </a:r>
          <a:r>
            <a:rPr lang="de-DE" dirty="0" err="1" smtClean="0">
              <a:latin typeface="Calibri" pitchFamily="34" charset="0"/>
            </a:rPr>
            <a:t>Cascade</a:t>
          </a:r>
          <a:endParaRPr lang="de-DE" dirty="0"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732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DBC972-F5C2-443E-9D5D-F0D362863BED}" type="presOf" srcId="{172CD7EB-3B8E-4A35-8AE5-EA5DA571C789}" destId="{673A0227-BEF8-45FB-9137-4DAE20020A04}" srcOrd="0" destOrd="3" presId="urn:microsoft.com/office/officeart/2005/8/layout/vList2"/>
    <dgm:cxn modelId="{DCA302CC-56C4-46B5-B9E0-18085F143CCE}" type="presOf" srcId="{F95AA2BD-24C9-46D6-ADD5-5DBCEC03C4AE}" destId="{673A0227-BEF8-45FB-9137-4DAE20020A04}" srcOrd="0" destOrd="2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04761DC7-EF61-4ADA-9225-D0C91B6D8D59}" type="presOf" srcId="{B93205F4-8A27-4439-844E-4BBA2E24CA5C}" destId="{6CED1024-25B7-4649-AA4E-8CA057A36C35}" srcOrd="0" destOrd="0" presId="urn:microsoft.com/office/officeart/2005/8/layout/vList2"/>
    <dgm:cxn modelId="{27CBA53C-4A42-4BD2-8DCE-4ED628C9D058}" type="presOf" srcId="{B72FB0F3-F2E6-4C0A-81F0-40082BDB6D43}" destId="{0D6651CF-2CBB-4D0D-B756-8DB1A9B7442D}" srcOrd="0" destOrd="0" presId="urn:microsoft.com/office/officeart/2005/8/layout/vList2"/>
    <dgm:cxn modelId="{B789D20D-2093-4569-90EA-0077F3CEE520}" type="presOf" srcId="{86AA1C09-B622-4A53-932B-DC0382DFAA2E}" destId="{673A0227-BEF8-45FB-9137-4DAE20020A04}" srcOrd="0" destOrd="1" presId="urn:microsoft.com/office/officeart/2005/8/layout/vList2"/>
    <dgm:cxn modelId="{00B6D5D9-AB81-4163-84B7-B8A29BBA4C60}" type="presOf" srcId="{3041E80D-BD3E-4FC0-8A36-2FEDDEF4DCDF}" destId="{419AED4A-4457-438B-B34F-50D0256975B2}" srcOrd="0" destOrd="0" presId="urn:microsoft.com/office/officeart/2005/8/layout/vList2"/>
    <dgm:cxn modelId="{87C7DB3C-6014-42EC-B1E4-EBD0B4963498}" type="presOf" srcId="{171EB24D-7EFC-48E7-8FB6-5DED2C012493}" destId="{54F1E022-85A8-4A6E-947C-F2705D174A49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5EE74A05-DE33-41D9-9221-DFF65E632288}" type="presOf" srcId="{8393CCD2-10F0-4209-B45E-42399A3A5954}" destId="{673A0227-BEF8-45FB-9137-4DAE20020A04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5C1B1524-61B1-4F91-88A8-EED14EF244F4}" type="presOf" srcId="{239043C6-57A3-46A2-B8EE-5E6CAD2FA4B6}" destId="{5758B17D-EB51-4723-AB3E-50E347C47043}" srcOrd="0" destOrd="0" presId="urn:microsoft.com/office/officeart/2005/8/layout/vList2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394F675-A0F3-4F65-B317-E20F244F6C92}" type="presParOf" srcId="{419AED4A-4457-438B-B34F-50D0256975B2}" destId="{5758B17D-EB51-4723-AB3E-50E347C47043}" srcOrd="0" destOrd="0" presId="urn:microsoft.com/office/officeart/2005/8/layout/vList2"/>
    <dgm:cxn modelId="{74D6FAA5-E81E-4ED6-B7D4-867D48A0C5D4}" type="presParOf" srcId="{419AED4A-4457-438B-B34F-50D0256975B2}" destId="{07E05866-CB43-4458-8868-30B6813D89B3}" srcOrd="1" destOrd="0" presId="urn:microsoft.com/office/officeart/2005/8/layout/vList2"/>
    <dgm:cxn modelId="{56B9B032-DE02-4326-977D-5AD9B19E302B}" type="presParOf" srcId="{419AED4A-4457-438B-B34F-50D0256975B2}" destId="{54F1E022-85A8-4A6E-947C-F2705D174A49}" srcOrd="2" destOrd="0" presId="urn:microsoft.com/office/officeart/2005/8/layout/vList2"/>
    <dgm:cxn modelId="{0B6DC7A2-7371-4E30-8D8F-2ABA77E1CDBD}" type="presParOf" srcId="{419AED4A-4457-438B-B34F-50D0256975B2}" destId="{673A0227-BEF8-45FB-9137-4DAE20020A04}" srcOrd="3" destOrd="0" presId="urn:microsoft.com/office/officeart/2005/8/layout/vList2"/>
    <dgm:cxn modelId="{4506C7FF-B370-4B62-BA8D-78918D147CA7}" type="presParOf" srcId="{419AED4A-4457-438B-B34F-50D0256975B2}" destId="{0D6651CF-2CBB-4D0D-B756-8DB1A9B7442D}" srcOrd="4" destOrd="0" presId="urn:microsoft.com/office/officeart/2005/8/layout/vList2"/>
    <dgm:cxn modelId="{53ED3241-FFC1-4276-9497-841822C93F98}" type="presParOf" srcId="{419AED4A-4457-438B-B34F-50D0256975B2}" destId="{D8844C07-206D-49B3-A6DE-F36C3D181731}" srcOrd="5" destOrd="0" presId="urn:microsoft.com/office/officeart/2005/8/layout/vList2"/>
    <dgm:cxn modelId="{FD7E67DB-C145-497F-A2EB-F671DA5CB80E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latin typeface="Calibri" pitchFamily="34" charset="0"/>
            </a:rPr>
            <a:t>Introduction</a:t>
          </a:r>
          <a:endParaRPr lang="de-DE" sz="2400" dirty="0"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latin typeface="Calibri" pitchFamily="34" charset="0"/>
            </a:rPr>
            <a:t>Features</a:t>
          </a:r>
          <a:endParaRPr lang="de-DE" dirty="0"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latin typeface="Calibri" pitchFamily="34" charset="0"/>
            </a:rPr>
            <a:t>Integral Image</a:t>
          </a:r>
          <a:endParaRPr lang="de-DE" dirty="0"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Boosting-Adaboost</a:t>
          </a:r>
          <a:endParaRPr lang="de-DE" dirty="0"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latin typeface="Calibri" pitchFamily="34" charset="0"/>
            </a:rPr>
            <a:t>Detector</a:t>
          </a:r>
          <a:r>
            <a:rPr lang="de-DE" dirty="0" smtClean="0">
              <a:latin typeface="Calibri" pitchFamily="34" charset="0"/>
            </a:rPr>
            <a:t> </a:t>
          </a:r>
          <a:r>
            <a:rPr lang="de-DE" dirty="0" err="1" smtClean="0">
              <a:latin typeface="Calibri" pitchFamily="34" charset="0"/>
            </a:rPr>
            <a:t>Cascade</a:t>
          </a:r>
          <a:endParaRPr lang="de-DE" dirty="0"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732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E18A92-231D-4FC8-AD60-72D011B20928}" type="presOf" srcId="{3041E80D-BD3E-4FC0-8A36-2FEDDEF4DCDF}" destId="{419AED4A-4457-438B-B34F-50D0256975B2}" srcOrd="0" destOrd="0" presId="urn:microsoft.com/office/officeart/2005/8/layout/vList2"/>
    <dgm:cxn modelId="{E864819D-2594-4BFE-987D-DB2FA8C04F8E}" type="presOf" srcId="{F95AA2BD-24C9-46D6-ADD5-5DBCEC03C4AE}" destId="{673A0227-BEF8-45FB-9137-4DAE20020A04}" srcOrd="0" destOrd="2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B9766412-2A56-4597-9FEB-788A5E1141A0}" type="presOf" srcId="{8393CCD2-10F0-4209-B45E-42399A3A5954}" destId="{673A0227-BEF8-45FB-9137-4DAE20020A04}" srcOrd="0" destOrd="0" presId="urn:microsoft.com/office/officeart/2005/8/layout/vList2"/>
    <dgm:cxn modelId="{A894C1B6-F551-4036-858E-19E3BFBC64C1}" type="presOf" srcId="{172CD7EB-3B8E-4A35-8AE5-EA5DA571C789}" destId="{673A0227-BEF8-45FB-9137-4DAE20020A04}" srcOrd="0" destOrd="3" presId="urn:microsoft.com/office/officeart/2005/8/layout/vList2"/>
    <dgm:cxn modelId="{8906CA28-4BAD-4329-AC31-5ED040D783CA}" type="presOf" srcId="{86AA1C09-B622-4A53-932B-DC0382DFAA2E}" destId="{673A0227-BEF8-45FB-9137-4DAE20020A04}" srcOrd="0" destOrd="1" presId="urn:microsoft.com/office/officeart/2005/8/layout/vList2"/>
    <dgm:cxn modelId="{2673B674-B754-44E2-8595-82177B0A6E5F}" type="presOf" srcId="{B72FB0F3-F2E6-4C0A-81F0-40082BDB6D43}" destId="{0D6651CF-2CBB-4D0D-B756-8DB1A9B7442D}" srcOrd="0" destOrd="0" presId="urn:microsoft.com/office/officeart/2005/8/layout/vList2"/>
    <dgm:cxn modelId="{DAD85824-C553-45F5-9B6C-A09A31337140}" type="presOf" srcId="{B93205F4-8A27-4439-844E-4BBA2E24CA5C}" destId="{6CED1024-25B7-4649-AA4E-8CA057A36C35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3D45082B-1F9C-4198-B197-563E77B3250A}" type="presOf" srcId="{239043C6-57A3-46A2-B8EE-5E6CAD2FA4B6}" destId="{5758B17D-EB51-4723-AB3E-50E347C47043}" srcOrd="0" destOrd="0" presId="urn:microsoft.com/office/officeart/2005/8/layout/vList2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552752B7-E116-4122-85E6-00A02E76DD72}" type="presOf" srcId="{171EB24D-7EFC-48E7-8FB6-5DED2C012493}" destId="{54F1E022-85A8-4A6E-947C-F2705D174A49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29DDA087-2AE4-4314-99A6-8892D6276103}" type="presParOf" srcId="{419AED4A-4457-438B-B34F-50D0256975B2}" destId="{5758B17D-EB51-4723-AB3E-50E347C47043}" srcOrd="0" destOrd="0" presId="urn:microsoft.com/office/officeart/2005/8/layout/vList2"/>
    <dgm:cxn modelId="{9834A476-0157-4036-9FF3-443CB0DC820F}" type="presParOf" srcId="{419AED4A-4457-438B-B34F-50D0256975B2}" destId="{07E05866-CB43-4458-8868-30B6813D89B3}" srcOrd="1" destOrd="0" presId="urn:microsoft.com/office/officeart/2005/8/layout/vList2"/>
    <dgm:cxn modelId="{D6F98311-7C50-4871-9525-3D25041DBE8F}" type="presParOf" srcId="{419AED4A-4457-438B-B34F-50D0256975B2}" destId="{54F1E022-85A8-4A6E-947C-F2705D174A49}" srcOrd="2" destOrd="0" presId="urn:microsoft.com/office/officeart/2005/8/layout/vList2"/>
    <dgm:cxn modelId="{931CEA2D-1FB8-4945-81C6-09836426E547}" type="presParOf" srcId="{419AED4A-4457-438B-B34F-50D0256975B2}" destId="{673A0227-BEF8-45FB-9137-4DAE20020A04}" srcOrd="3" destOrd="0" presId="urn:microsoft.com/office/officeart/2005/8/layout/vList2"/>
    <dgm:cxn modelId="{5776584A-82AB-46A9-888D-0EE70226B0BA}" type="presParOf" srcId="{419AED4A-4457-438B-B34F-50D0256975B2}" destId="{0D6651CF-2CBB-4D0D-B756-8DB1A9B7442D}" srcOrd="4" destOrd="0" presId="urn:microsoft.com/office/officeart/2005/8/layout/vList2"/>
    <dgm:cxn modelId="{E6910AA4-2A4F-4F89-AB4E-D5554223AECE}" type="presParOf" srcId="{419AED4A-4457-438B-B34F-50D0256975B2}" destId="{D8844C07-206D-49B3-A6DE-F36C3D181731}" srcOrd="5" destOrd="0" presId="urn:microsoft.com/office/officeart/2005/8/layout/vList2"/>
    <dgm:cxn modelId="{37071004-5B7A-48FC-A4EC-A83B46E73101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/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1" dirty="0" smtClean="0">
              <a:latin typeface="Calibri" pitchFamily="34" charset="0"/>
            </a:rPr>
            <a:t>Features</a:t>
          </a:r>
          <a:endParaRPr lang="de-DE" b="1" dirty="0"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AD14E94-CFD5-48B4-9654-DFBD28F9D940}" type="presOf" srcId="{F95AA2BD-24C9-46D6-ADD5-5DBCEC03C4AE}" destId="{673A0227-BEF8-45FB-9137-4DAE20020A04}" srcOrd="0" destOrd="2" presId="urn:microsoft.com/office/officeart/2005/8/layout/vList2"/>
    <dgm:cxn modelId="{2D4381EB-81DF-4F11-84EC-DA781FD0AD54}" type="presOf" srcId="{171EB24D-7EFC-48E7-8FB6-5DED2C012493}" destId="{54F1E022-85A8-4A6E-947C-F2705D174A49}" srcOrd="0" destOrd="0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844801FF-7887-44E2-9429-EEFBC735C8C8}" type="presOf" srcId="{86AA1C09-B622-4A53-932B-DC0382DFAA2E}" destId="{673A0227-BEF8-45FB-9137-4DAE20020A04}" srcOrd="0" destOrd="1" presId="urn:microsoft.com/office/officeart/2005/8/layout/vList2"/>
    <dgm:cxn modelId="{38F376A5-3F26-49D6-AED9-F67A7675B5D2}" type="presOf" srcId="{172CD7EB-3B8E-4A35-8AE5-EA5DA571C789}" destId="{673A0227-BEF8-45FB-9137-4DAE20020A04}" srcOrd="0" destOrd="3" presId="urn:microsoft.com/office/officeart/2005/8/layout/vList2"/>
    <dgm:cxn modelId="{0B7AC5BB-C7D5-4A1E-882C-E08293E278B6}" type="presOf" srcId="{239043C6-57A3-46A2-B8EE-5E6CAD2FA4B6}" destId="{5758B17D-EB51-4723-AB3E-50E347C47043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33105EEC-9C0B-4DE1-A981-F261530CFCB0}" type="presOf" srcId="{8393CCD2-10F0-4209-B45E-42399A3A5954}" destId="{673A0227-BEF8-45FB-9137-4DAE20020A04}" srcOrd="0" destOrd="0" presId="urn:microsoft.com/office/officeart/2005/8/layout/vList2"/>
    <dgm:cxn modelId="{27072DD7-68DE-4C6B-810B-678FCEC464F3}" type="presOf" srcId="{B72FB0F3-F2E6-4C0A-81F0-40082BDB6D43}" destId="{0D6651CF-2CBB-4D0D-B756-8DB1A9B7442D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51F9AEF4-AD44-4060-A0DF-D86F755A1371}" type="presOf" srcId="{B93205F4-8A27-4439-844E-4BBA2E24CA5C}" destId="{6CED1024-25B7-4649-AA4E-8CA057A36C35}" srcOrd="0" destOrd="0" presId="urn:microsoft.com/office/officeart/2005/8/layout/vList2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7662638D-5F94-42FA-AA68-3ABF51C7EE5D}" type="presOf" srcId="{3041E80D-BD3E-4FC0-8A36-2FEDDEF4DCDF}" destId="{419AED4A-4457-438B-B34F-50D0256975B2}" srcOrd="0" destOrd="0" presId="urn:microsoft.com/office/officeart/2005/8/layout/vList2"/>
    <dgm:cxn modelId="{8AD1DC42-7DF7-4CC8-9CD1-F23CAF965E4C}" type="presParOf" srcId="{419AED4A-4457-438B-B34F-50D0256975B2}" destId="{5758B17D-EB51-4723-AB3E-50E347C47043}" srcOrd="0" destOrd="0" presId="urn:microsoft.com/office/officeart/2005/8/layout/vList2"/>
    <dgm:cxn modelId="{50CA0FB3-8297-4C08-A83E-779256A25063}" type="presParOf" srcId="{419AED4A-4457-438B-B34F-50D0256975B2}" destId="{07E05866-CB43-4458-8868-30B6813D89B3}" srcOrd="1" destOrd="0" presId="urn:microsoft.com/office/officeart/2005/8/layout/vList2"/>
    <dgm:cxn modelId="{542991D0-AD38-40AE-8BC9-6EDA4ED3D775}" type="presParOf" srcId="{419AED4A-4457-438B-B34F-50D0256975B2}" destId="{54F1E022-85A8-4A6E-947C-F2705D174A49}" srcOrd="2" destOrd="0" presId="urn:microsoft.com/office/officeart/2005/8/layout/vList2"/>
    <dgm:cxn modelId="{70F55317-CC3E-4E64-9B09-BED2CADA442C}" type="presParOf" srcId="{419AED4A-4457-438B-B34F-50D0256975B2}" destId="{673A0227-BEF8-45FB-9137-4DAE20020A04}" srcOrd="3" destOrd="0" presId="urn:microsoft.com/office/officeart/2005/8/layout/vList2"/>
    <dgm:cxn modelId="{1F550528-136E-4A4E-9CA8-5F514368224F}" type="presParOf" srcId="{419AED4A-4457-438B-B34F-50D0256975B2}" destId="{0D6651CF-2CBB-4D0D-B756-8DB1A9B7442D}" srcOrd="4" destOrd="0" presId="urn:microsoft.com/office/officeart/2005/8/layout/vList2"/>
    <dgm:cxn modelId="{5E645D6C-E2AB-45FB-9B4E-2AAFE7428811}" type="presParOf" srcId="{419AED4A-4457-438B-B34F-50D0256975B2}" destId="{D8844C07-206D-49B3-A6DE-F36C3D181731}" srcOrd="5" destOrd="0" presId="urn:microsoft.com/office/officeart/2005/8/layout/vList2"/>
    <dgm:cxn modelId="{17652AFD-E5D4-41D1-9987-04BBF43B4145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/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Calibri" pitchFamily="34" charset="0"/>
            </a:rPr>
            <a:t>Integral Image</a:t>
          </a:r>
          <a:endParaRPr lang="de-DE" b="1" dirty="0">
            <a:solidFill>
              <a:schemeClr val="tx1"/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3819920-8F29-4A7D-B1A0-D28B56C2D5FC}" type="presOf" srcId="{172CD7EB-3B8E-4A35-8AE5-EA5DA571C789}" destId="{673A0227-BEF8-45FB-9137-4DAE20020A04}" srcOrd="0" destOrd="3" presId="urn:microsoft.com/office/officeart/2005/8/layout/vList2"/>
    <dgm:cxn modelId="{D0DFD303-A3F4-4C32-A70D-E512FA9CADA1}" type="presOf" srcId="{171EB24D-7EFC-48E7-8FB6-5DED2C012493}" destId="{54F1E022-85A8-4A6E-947C-F2705D174A49}" srcOrd="0" destOrd="0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4F7C119B-46EB-4B4B-87FD-AD37BDE9560B}" type="presOf" srcId="{8393CCD2-10F0-4209-B45E-42399A3A5954}" destId="{673A0227-BEF8-45FB-9137-4DAE20020A04}" srcOrd="0" destOrd="0" presId="urn:microsoft.com/office/officeart/2005/8/layout/vList2"/>
    <dgm:cxn modelId="{9B5F70DB-6E70-46E4-8BDB-B5A164BA242F}" type="presOf" srcId="{86AA1C09-B622-4A53-932B-DC0382DFAA2E}" destId="{673A0227-BEF8-45FB-9137-4DAE20020A04}" srcOrd="0" destOrd="1" presId="urn:microsoft.com/office/officeart/2005/8/layout/vList2"/>
    <dgm:cxn modelId="{02FDB0A2-B6DA-4452-98C6-4EBA2CE497A4}" type="presOf" srcId="{B72FB0F3-F2E6-4C0A-81F0-40082BDB6D43}" destId="{0D6651CF-2CBB-4D0D-B756-8DB1A9B7442D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7208AA94-1E80-4DCB-A288-6221A9FC92D1}" type="presOf" srcId="{F95AA2BD-24C9-46D6-ADD5-5DBCEC03C4AE}" destId="{673A0227-BEF8-45FB-9137-4DAE20020A04}" srcOrd="0" destOrd="2" presId="urn:microsoft.com/office/officeart/2005/8/layout/vList2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8989CBFB-CB91-4254-B13D-5B96A321E81C}" type="presOf" srcId="{3041E80D-BD3E-4FC0-8A36-2FEDDEF4DCDF}" destId="{419AED4A-4457-438B-B34F-50D0256975B2}" srcOrd="0" destOrd="0" presId="urn:microsoft.com/office/officeart/2005/8/layout/vList2"/>
    <dgm:cxn modelId="{5DA2D146-C061-4D2F-BE91-A377B0073C35}" type="presOf" srcId="{239043C6-57A3-46A2-B8EE-5E6CAD2FA4B6}" destId="{5758B17D-EB51-4723-AB3E-50E347C47043}" srcOrd="0" destOrd="0" presId="urn:microsoft.com/office/officeart/2005/8/layout/vList2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7B91E852-00C5-4A0C-B3EE-66F689693DA0}" type="presOf" srcId="{B93205F4-8A27-4439-844E-4BBA2E24CA5C}" destId="{6CED1024-25B7-4649-AA4E-8CA057A36C35}" srcOrd="0" destOrd="0" presId="urn:microsoft.com/office/officeart/2005/8/layout/vList2"/>
    <dgm:cxn modelId="{325C37D0-E418-4F4F-B0D8-24BB8C7D6238}" type="presParOf" srcId="{419AED4A-4457-438B-B34F-50D0256975B2}" destId="{5758B17D-EB51-4723-AB3E-50E347C47043}" srcOrd="0" destOrd="0" presId="urn:microsoft.com/office/officeart/2005/8/layout/vList2"/>
    <dgm:cxn modelId="{CCB2DAC3-B878-47B2-963F-F25B72ED639A}" type="presParOf" srcId="{419AED4A-4457-438B-B34F-50D0256975B2}" destId="{07E05866-CB43-4458-8868-30B6813D89B3}" srcOrd="1" destOrd="0" presId="urn:microsoft.com/office/officeart/2005/8/layout/vList2"/>
    <dgm:cxn modelId="{6385B7FE-C0F6-4DEF-94B4-4F164F75A474}" type="presParOf" srcId="{419AED4A-4457-438B-B34F-50D0256975B2}" destId="{54F1E022-85A8-4A6E-947C-F2705D174A49}" srcOrd="2" destOrd="0" presId="urn:microsoft.com/office/officeart/2005/8/layout/vList2"/>
    <dgm:cxn modelId="{0A88BD2B-0088-4D59-BFCC-CB58A29B4C3B}" type="presParOf" srcId="{419AED4A-4457-438B-B34F-50D0256975B2}" destId="{673A0227-BEF8-45FB-9137-4DAE20020A04}" srcOrd="3" destOrd="0" presId="urn:microsoft.com/office/officeart/2005/8/layout/vList2"/>
    <dgm:cxn modelId="{A21C9529-1817-4A0A-8615-B551399261A7}" type="presParOf" srcId="{419AED4A-4457-438B-B34F-50D0256975B2}" destId="{0D6651CF-2CBB-4D0D-B756-8DB1A9B7442D}" srcOrd="4" destOrd="0" presId="urn:microsoft.com/office/officeart/2005/8/layout/vList2"/>
    <dgm:cxn modelId="{4EF7FC8E-57FF-470F-88F8-BD343F3C8837}" type="presParOf" srcId="{419AED4A-4457-438B-B34F-50D0256975B2}" destId="{D8844C07-206D-49B3-A6DE-F36C3D181731}" srcOrd="5" destOrd="0" presId="urn:microsoft.com/office/officeart/2005/8/layout/vList2"/>
    <dgm:cxn modelId="{5DA212F9-E610-41A7-9987-D20C9A4361F9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/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  <a:latin typeface="Calibri" pitchFamily="34" charset="0"/>
            </a:rPr>
            <a:t>Boosting-Adaboost</a:t>
          </a:r>
          <a:endParaRPr lang="de-DE" b="1" dirty="0">
            <a:solidFill>
              <a:schemeClr val="tx1"/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11BBD01-1ABE-4F38-A956-E4581EF8DD8C}" type="presOf" srcId="{171EB24D-7EFC-48E7-8FB6-5DED2C012493}" destId="{54F1E022-85A8-4A6E-947C-F2705D174A49}" srcOrd="0" destOrd="0" presId="urn:microsoft.com/office/officeart/2005/8/layout/vList2"/>
    <dgm:cxn modelId="{503C3D9B-1AC0-4009-B7AC-C6F277A28AF4}" type="presOf" srcId="{239043C6-57A3-46A2-B8EE-5E6CAD2FA4B6}" destId="{5758B17D-EB51-4723-AB3E-50E347C47043}" srcOrd="0" destOrd="0" presId="urn:microsoft.com/office/officeart/2005/8/layout/vList2"/>
    <dgm:cxn modelId="{EDBE76BD-0C29-40A7-A4BE-3D173CBCD89F}" type="presOf" srcId="{8393CCD2-10F0-4209-B45E-42399A3A5954}" destId="{673A0227-BEF8-45FB-9137-4DAE20020A04}" srcOrd="0" destOrd="0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B64732ED-55D4-4E25-B47D-AB15ABCEEDB4}" type="presOf" srcId="{B93205F4-8A27-4439-844E-4BBA2E24CA5C}" destId="{6CED1024-25B7-4649-AA4E-8CA057A36C35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F40E0546-C209-4304-B7B0-4AAA36C40085}" type="presOf" srcId="{172CD7EB-3B8E-4A35-8AE5-EA5DA571C789}" destId="{673A0227-BEF8-45FB-9137-4DAE20020A04}" srcOrd="0" destOrd="3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BEA5D873-B776-4A66-AA1B-22E1A89C2F68}" type="presOf" srcId="{F95AA2BD-24C9-46D6-ADD5-5DBCEC03C4AE}" destId="{673A0227-BEF8-45FB-9137-4DAE20020A04}" srcOrd="0" destOrd="2" presId="urn:microsoft.com/office/officeart/2005/8/layout/vList2"/>
    <dgm:cxn modelId="{72046C64-355D-4298-A16C-06B74168B7E2}" type="presOf" srcId="{86AA1C09-B622-4A53-932B-DC0382DFAA2E}" destId="{673A0227-BEF8-45FB-9137-4DAE20020A04}" srcOrd="0" destOrd="1" presId="urn:microsoft.com/office/officeart/2005/8/layout/vList2"/>
    <dgm:cxn modelId="{C0408671-0AE5-4903-B323-B8F25EA807C2}" type="presOf" srcId="{B72FB0F3-F2E6-4C0A-81F0-40082BDB6D43}" destId="{0D6651CF-2CBB-4D0D-B756-8DB1A9B7442D}" srcOrd="0" destOrd="0" presId="urn:microsoft.com/office/officeart/2005/8/layout/vList2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9B22BAAA-3BB5-4DDB-AE72-1C0577A72B7F}" type="presOf" srcId="{3041E80D-BD3E-4FC0-8A36-2FEDDEF4DCDF}" destId="{419AED4A-4457-438B-B34F-50D0256975B2}" srcOrd="0" destOrd="0" presId="urn:microsoft.com/office/officeart/2005/8/layout/vList2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FE7E532B-E166-48A3-9775-5712BA42ABCE}" type="presParOf" srcId="{419AED4A-4457-438B-B34F-50D0256975B2}" destId="{5758B17D-EB51-4723-AB3E-50E347C47043}" srcOrd="0" destOrd="0" presId="urn:microsoft.com/office/officeart/2005/8/layout/vList2"/>
    <dgm:cxn modelId="{FE47EDB5-DB0E-4B60-B99C-5CB4AFB17213}" type="presParOf" srcId="{419AED4A-4457-438B-B34F-50D0256975B2}" destId="{07E05866-CB43-4458-8868-30B6813D89B3}" srcOrd="1" destOrd="0" presId="urn:microsoft.com/office/officeart/2005/8/layout/vList2"/>
    <dgm:cxn modelId="{EDF1384C-D9C7-4612-9BD5-E4CFD12475E4}" type="presParOf" srcId="{419AED4A-4457-438B-B34F-50D0256975B2}" destId="{54F1E022-85A8-4A6E-947C-F2705D174A49}" srcOrd="2" destOrd="0" presId="urn:microsoft.com/office/officeart/2005/8/layout/vList2"/>
    <dgm:cxn modelId="{E7525C9C-8278-4047-B85B-5220ECB97666}" type="presParOf" srcId="{419AED4A-4457-438B-B34F-50D0256975B2}" destId="{673A0227-BEF8-45FB-9137-4DAE20020A04}" srcOrd="3" destOrd="0" presId="urn:microsoft.com/office/officeart/2005/8/layout/vList2"/>
    <dgm:cxn modelId="{BB283A2F-1193-4997-BA8B-37E5FA36D5AF}" type="presParOf" srcId="{419AED4A-4457-438B-B34F-50D0256975B2}" destId="{0D6651CF-2CBB-4D0D-B756-8DB1A9B7442D}" srcOrd="4" destOrd="0" presId="urn:microsoft.com/office/officeart/2005/8/layout/vList2"/>
    <dgm:cxn modelId="{0CCE6B9B-8E9D-457B-A14F-8F9241DCB33E}" type="presParOf" srcId="{419AED4A-4457-438B-B34F-50D0256975B2}" destId="{D8844C07-206D-49B3-A6DE-F36C3D181731}" srcOrd="5" destOrd="0" presId="urn:microsoft.com/office/officeart/2005/8/layout/vList2"/>
    <dgm:cxn modelId="{09A2BB1C-C3BC-43E6-B21A-2E070C4398F2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/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  <a:latin typeface="Calibri" pitchFamily="34" charset="0"/>
            </a:rPr>
            <a:t>Detector</a:t>
          </a:r>
          <a:r>
            <a:rPr lang="de-DE" b="1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de-DE" b="1" dirty="0" err="1" smtClean="0">
              <a:solidFill>
                <a:schemeClr val="tx1"/>
              </a:solidFill>
              <a:latin typeface="Calibri" pitchFamily="34" charset="0"/>
            </a:rPr>
            <a:t>Cascade</a:t>
          </a:r>
          <a:endParaRPr lang="de-DE" b="1" dirty="0">
            <a:solidFill>
              <a:schemeClr val="tx1"/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2D84D2-FA14-4865-9B95-3A661A5D3489}" type="presOf" srcId="{239043C6-57A3-46A2-B8EE-5E6CAD2FA4B6}" destId="{5758B17D-EB51-4723-AB3E-50E347C47043}" srcOrd="0" destOrd="0" presId="urn:microsoft.com/office/officeart/2005/8/layout/vList2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029F974B-C876-424A-8342-9C6B644EC77F}" type="presOf" srcId="{86AA1C09-B622-4A53-932B-DC0382DFAA2E}" destId="{673A0227-BEF8-45FB-9137-4DAE20020A04}" srcOrd="0" destOrd="1" presId="urn:microsoft.com/office/officeart/2005/8/layout/vList2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E5E214C9-7F84-49BB-B028-7D81B2D509A1}" type="presOf" srcId="{B93205F4-8A27-4439-844E-4BBA2E24CA5C}" destId="{6CED1024-25B7-4649-AA4E-8CA057A36C35}" srcOrd="0" destOrd="0" presId="urn:microsoft.com/office/officeart/2005/8/layout/vList2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5F46B289-BB2B-4B1F-86BC-1D790FCF7DE2}" type="presOf" srcId="{171EB24D-7EFC-48E7-8FB6-5DED2C012493}" destId="{54F1E022-85A8-4A6E-947C-F2705D174A49}" srcOrd="0" destOrd="0" presId="urn:microsoft.com/office/officeart/2005/8/layout/vList2"/>
    <dgm:cxn modelId="{8D91AAE2-86F0-47A5-AF61-A75328D414DA}" type="presOf" srcId="{172CD7EB-3B8E-4A35-8AE5-EA5DA571C789}" destId="{673A0227-BEF8-45FB-9137-4DAE20020A04}" srcOrd="0" destOrd="3" presId="urn:microsoft.com/office/officeart/2005/8/layout/vList2"/>
    <dgm:cxn modelId="{9090F447-15A1-4E98-B5F4-79EDC81E0C3F}" type="presOf" srcId="{F95AA2BD-24C9-46D6-ADD5-5DBCEC03C4AE}" destId="{673A0227-BEF8-45FB-9137-4DAE20020A04}" srcOrd="0" destOrd="2" presId="urn:microsoft.com/office/officeart/2005/8/layout/vList2"/>
    <dgm:cxn modelId="{647621C7-58E4-4A55-A205-390C92CF6112}" type="presOf" srcId="{B72FB0F3-F2E6-4C0A-81F0-40082BDB6D43}" destId="{0D6651CF-2CBB-4D0D-B756-8DB1A9B7442D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20037CEF-FC1B-4F1C-8284-4F5819D887AD}" type="presOf" srcId="{8393CCD2-10F0-4209-B45E-42399A3A5954}" destId="{673A0227-BEF8-45FB-9137-4DAE20020A04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19835833-4AAF-4755-90F2-3521F3EDCACD}" type="presOf" srcId="{3041E80D-BD3E-4FC0-8A36-2FEDDEF4DCDF}" destId="{419AED4A-4457-438B-B34F-50D0256975B2}" srcOrd="0" destOrd="0" presId="urn:microsoft.com/office/officeart/2005/8/layout/vList2"/>
    <dgm:cxn modelId="{B93F00AB-FB84-4612-8490-6ABA2ACD320D}" type="presParOf" srcId="{419AED4A-4457-438B-B34F-50D0256975B2}" destId="{5758B17D-EB51-4723-AB3E-50E347C47043}" srcOrd="0" destOrd="0" presId="urn:microsoft.com/office/officeart/2005/8/layout/vList2"/>
    <dgm:cxn modelId="{15398A95-D759-4E2C-9E81-542E6E9011FA}" type="presParOf" srcId="{419AED4A-4457-438B-B34F-50D0256975B2}" destId="{07E05866-CB43-4458-8868-30B6813D89B3}" srcOrd="1" destOrd="0" presId="urn:microsoft.com/office/officeart/2005/8/layout/vList2"/>
    <dgm:cxn modelId="{EE119F5D-1049-4083-93AE-44F75F19E953}" type="presParOf" srcId="{419AED4A-4457-438B-B34F-50D0256975B2}" destId="{54F1E022-85A8-4A6E-947C-F2705D174A49}" srcOrd="2" destOrd="0" presId="urn:microsoft.com/office/officeart/2005/8/layout/vList2"/>
    <dgm:cxn modelId="{499F460F-A83A-4403-9F53-8B6349FEBB49}" type="presParOf" srcId="{419AED4A-4457-438B-B34F-50D0256975B2}" destId="{673A0227-BEF8-45FB-9137-4DAE20020A04}" srcOrd="3" destOrd="0" presId="urn:microsoft.com/office/officeart/2005/8/layout/vList2"/>
    <dgm:cxn modelId="{4FE1872F-5ABB-49B1-8C65-CF22EA835581}" type="presParOf" srcId="{419AED4A-4457-438B-B34F-50D0256975B2}" destId="{0D6651CF-2CBB-4D0D-B756-8DB1A9B7442D}" srcOrd="4" destOrd="0" presId="urn:microsoft.com/office/officeart/2005/8/layout/vList2"/>
    <dgm:cxn modelId="{5CA0AF50-B204-491E-9E86-0688E6BD8049}" type="presParOf" srcId="{419AED4A-4457-438B-B34F-50D0256975B2}" destId="{D8844C07-206D-49B3-A6DE-F36C3D181731}" srcOrd="5" destOrd="0" presId="urn:microsoft.com/office/officeart/2005/8/layout/vList2"/>
    <dgm:cxn modelId="{8936CA9D-7926-46FA-B70E-3E54B15916F7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/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/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B031179-78B3-4CAE-A9CE-C845DE2ACE61}" type="presOf" srcId="{172CD7EB-3B8E-4A35-8AE5-EA5DA571C789}" destId="{673A0227-BEF8-45FB-9137-4DAE20020A04}" srcOrd="0" destOrd="3" presId="urn:microsoft.com/office/officeart/2005/8/layout/vList2"/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B2FEBE49-C70A-44DB-892F-419E08A32AC3}" type="presOf" srcId="{86AA1C09-B622-4A53-932B-DC0382DFAA2E}" destId="{673A0227-BEF8-45FB-9137-4DAE20020A04}" srcOrd="0" destOrd="1" presId="urn:microsoft.com/office/officeart/2005/8/layout/vList2"/>
    <dgm:cxn modelId="{17135512-9BB2-4002-9C57-910C7197EEAC}" type="presOf" srcId="{239043C6-57A3-46A2-B8EE-5E6CAD2FA4B6}" destId="{5758B17D-EB51-4723-AB3E-50E347C47043}" srcOrd="0" destOrd="0" presId="urn:microsoft.com/office/officeart/2005/8/layout/vList2"/>
    <dgm:cxn modelId="{1F47A35D-DA22-4F65-9B38-46E7D7595072}" type="presOf" srcId="{B72FB0F3-F2E6-4C0A-81F0-40082BDB6D43}" destId="{0D6651CF-2CBB-4D0D-B756-8DB1A9B7442D}" srcOrd="0" destOrd="0" presId="urn:microsoft.com/office/officeart/2005/8/layout/vList2"/>
    <dgm:cxn modelId="{582563E1-0511-4D0C-BA49-30AF7200B0B3}" type="presOf" srcId="{171EB24D-7EFC-48E7-8FB6-5DED2C012493}" destId="{54F1E022-85A8-4A6E-947C-F2705D174A49}" srcOrd="0" destOrd="0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7C4496B7-6A00-4E2B-8B7F-0CFABE05731C}" type="presOf" srcId="{8393CCD2-10F0-4209-B45E-42399A3A5954}" destId="{673A0227-BEF8-45FB-9137-4DAE20020A04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E4F14FDB-2D00-496F-BD18-CA8D8B8D7AF2}" type="presOf" srcId="{3041E80D-BD3E-4FC0-8A36-2FEDDEF4DCDF}" destId="{419AED4A-4457-438B-B34F-50D0256975B2}" srcOrd="0" destOrd="0" presId="urn:microsoft.com/office/officeart/2005/8/layout/vList2"/>
    <dgm:cxn modelId="{D46CF42B-BAFD-4EB5-98C5-46A97A8CEA69}" type="presOf" srcId="{B93205F4-8A27-4439-844E-4BBA2E24CA5C}" destId="{6CED1024-25B7-4649-AA4E-8CA057A36C35}" srcOrd="0" destOrd="0" presId="urn:microsoft.com/office/officeart/2005/8/layout/vList2"/>
    <dgm:cxn modelId="{B654C132-1B7C-4706-8E0A-3A198C37D66F}" type="presOf" srcId="{F95AA2BD-24C9-46D6-ADD5-5DBCEC03C4AE}" destId="{673A0227-BEF8-45FB-9137-4DAE20020A04}" srcOrd="0" destOrd="2" presId="urn:microsoft.com/office/officeart/2005/8/layout/vList2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791AF5E1-B03D-4C13-8380-35724C18D45D}" type="presParOf" srcId="{419AED4A-4457-438B-B34F-50D0256975B2}" destId="{5758B17D-EB51-4723-AB3E-50E347C47043}" srcOrd="0" destOrd="0" presId="urn:microsoft.com/office/officeart/2005/8/layout/vList2"/>
    <dgm:cxn modelId="{64E69624-A9A9-4927-B30C-C77D2DA0FCC0}" type="presParOf" srcId="{419AED4A-4457-438B-B34F-50D0256975B2}" destId="{07E05866-CB43-4458-8868-30B6813D89B3}" srcOrd="1" destOrd="0" presId="urn:microsoft.com/office/officeart/2005/8/layout/vList2"/>
    <dgm:cxn modelId="{BFFBC75E-1082-4516-8C12-1AE551627EE9}" type="presParOf" srcId="{419AED4A-4457-438B-B34F-50D0256975B2}" destId="{54F1E022-85A8-4A6E-947C-F2705D174A49}" srcOrd="2" destOrd="0" presId="urn:microsoft.com/office/officeart/2005/8/layout/vList2"/>
    <dgm:cxn modelId="{5A0B2F15-DCE5-4C11-AA62-7ED5E4A1493B}" type="presParOf" srcId="{419AED4A-4457-438B-B34F-50D0256975B2}" destId="{673A0227-BEF8-45FB-9137-4DAE20020A04}" srcOrd="3" destOrd="0" presId="urn:microsoft.com/office/officeart/2005/8/layout/vList2"/>
    <dgm:cxn modelId="{6A9041C2-47C6-41C5-B627-DB76BFCF433E}" type="presParOf" srcId="{419AED4A-4457-438B-B34F-50D0256975B2}" destId="{0D6651CF-2CBB-4D0D-B756-8DB1A9B7442D}" srcOrd="4" destOrd="0" presId="urn:microsoft.com/office/officeart/2005/8/layout/vList2"/>
    <dgm:cxn modelId="{C739F2A8-95B5-4E9E-B084-C69F15BE946C}" type="presParOf" srcId="{419AED4A-4457-438B-B34F-50D0256975B2}" destId="{D8844C07-206D-49B3-A6DE-F36C3D181731}" srcOrd="5" destOrd="0" presId="urn:microsoft.com/office/officeart/2005/8/layout/vList2"/>
    <dgm:cxn modelId="{060B4C25-EFDD-41A4-BA72-DBAB8A017FE8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41E80D-BD3E-4FC0-8A36-2FEDDEF4DC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de-DE"/>
        </a:p>
      </dgm:t>
    </dgm:pt>
    <dgm:pt modelId="{239043C6-57A3-46A2-B8EE-5E6CAD2FA4B6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F69284EC-694F-4052-B6B6-9A06E701BE51}" type="parTrans" cxnId="{F80A4FE2-4DF4-44E7-9A2D-52D7672A05A1}">
      <dgm:prSet/>
      <dgm:spPr/>
      <dgm:t>
        <a:bodyPr/>
        <a:lstStyle/>
        <a:p>
          <a:endParaRPr lang="de-DE"/>
        </a:p>
      </dgm:t>
    </dgm:pt>
    <dgm:pt modelId="{A84446A3-7B47-4624-AB72-B2CC205DA7F5}" type="sibTrans" cxnId="{F80A4FE2-4DF4-44E7-9A2D-52D7672A05A1}">
      <dgm:prSet/>
      <dgm:spPr/>
      <dgm:t>
        <a:bodyPr/>
        <a:lstStyle/>
        <a:p>
          <a:endParaRPr lang="de-DE"/>
        </a:p>
      </dgm:t>
    </dgm:pt>
    <dgm:pt modelId="{171EB24D-7EFC-48E7-8FB6-5DED2C012493}">
      <dgm:prSet phldrT="[Text]" custT="1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B2429C8C-4293-41F1-94B1-4773D80AD984}" type="parTrans" cxnId="{735B0C81-9017-4901-8BE3-0487A4B3B6A0}">
      <dgm:prSet/>
      <dgm:spPr/>
      <dgm:t>
        <a:bodyPr/>
        <a:lstStyle/>
        <a:p>
          <a:endParaRPr lang="de-DE"/>
        </a:p>
      </dgm:t>
    </dgm:pt>
    <dgm:pt modelId="{121A8E35-008A-4A0A-8F2B-5F316CE24D0F}" type="sibTrans" cxnId="{735B0C81-9017-4901-8BE3-0487A4B3B6A0}">
      <dgm:prSet/>
      <dgm:spPr/>
      <dgm:t>
        <a:bodyPr/>
        <a:lstStyle/>
        <a:p>
          <a:endParaRPr lang="de-DE"/>
        </a:p>
      </dgm:t>
    </dgm:pt>
    <dgm:pt modelId="{8393CCD2-10F0-4209-B45E-42399A3A5954}">
      <dgm:prSet phldrT="[Text]"/>
      <dgm:spPr>
        <a:sp3d>
          <a:bevelT w="165100" prst="coolSlant"/>
        </a:sp3d>
      </dgm:spPr>
      <dgm:t>
        <a:bodyPr/>
        <a:lstStyle/>
        <a:p>
          <a:r>
            <a:rPr lang="de-DE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b="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2AD6564A-36E4-4536-9694-FE92D1EFBF56}" type="parTrans" cxnId="{EC919537-5921-4C68-9292-5132932EE33A}">
      <dgm:prSet/>
      <dgm:spPr/>
      <dgm:t>
        <a:bodyPr/>
        <a:lstStyle/>
        <a:p>
          <a:endParaRPr lang="de-DE"/>
        </a:p>
      </dgm:t>
    </dgm:pt>
    <dgm:pt modelId="{9C46CCAD-EC47-4A4E-A810-DAD3C6CA79BD}" type="sibTrans" cxnId="{EC919537-5921-4C68-9292-5132932EE33A}">
      <dgm:prSet/>
      <dgm:spPr/>
      <dgm:t>
        <a:bodyPr/>
        <a:lstStyle/>
        <a:p>
          <a:endParaRPr lang="de-DE"/>
        </a:p>
      </dgm:t>
    </dgm:pt>
    <dgm:pt modelId="{B72FB0F3-F2E6-4C0A-81F0-40082BDB6D43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gm:t>
    </dgm:pt>
    <dgm:pt modelId="{D28EC2CF-2B02-422B-8097-1A9A3AC6AAEA}" type="parTrans" cxnId="{BEE76B49-BD47-4749-A42B-2394E498DAB6}">
      <dgm:prSet/>
      <dgm:spPr/>
      <dgm:t>
        <a:bodyPr/>
        <a:lstStyle/>
        <a:p>
          <a:endParaRPr lang="de-DE"/>
        </a:p>
      </dgm:t>
    </dgm:pt>
    <dgm:pt modelId="{658FD516-D304-4CBA-A544-6F2FE3810198}" type="sibTrans" cxnId="{BEE76B49-BD47-4749-A42B-2394E498DAB6}">
      <dgm:prSet/>
      <dgm:spPr/>
      <dgm:t>
        <a:bodyPr/>
        <a:lstStyle/>
        <a:p>
          <a:endParaRPr lang="de-DE"/>
        </a:p>
      </dgm:t>
    </dgm:pt>
    <dgm:pt modelId="{B93205F4-8A27-4439-844E-4BBA2E24CA5C}">
      <dgm:prSet phldrT="[Text]"/>
      <dgm:spPr>
        <a:solidFill>
          <a:srgbClr val="A2BDF4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/>
              </a:solidFill>
              <a:latin typeface="Calibri" pitchFamily="34" charset="0"/>
            </a:rPr>
            <a:t>Conclusion</a:t>
          </a:r>
          <a:endParaRPr lang="de-DE" dirty="0">
            <a:solidFill>
              <a:schemeClr val="bg1"/>
            </a:solidFill>
            <a:latin typeface="Calibri" pitchFamily="34" charset="0"/>
          </a:endParaRPr>
        </a:p>
      </dgm:t>
    </dgm:pt>
    <dgm:pt modelId="{98EEC1D7-253D-43DD-9D03-AA7C033029B4}" type="parTrans" cxnId="{B50F10E8-BB99-4856-AB4B-DF0583654808}">
      <dgm:prSet/>
      <dgm:spPr/>
      <dgm:t>
        <a:bodyPr/>
        <a:lstStyle/>
        <a:p>
          <a:endParaRPr lang="de-DE"/>
        </a:p>
      </dgm:t>
    </dgm:pt>
    <dgm:pt modelId="{B7D0E65A-D363-40BF-B51B-1FC6486358E9}" type="sibTrans" cxnId="{B50F10E8-BB99-4856-AB4B-DF0583654808}">
      <dgm:prSet/>
      <dgm:spPr/>
      <dgm:t>
        <a:bodyPr/>
        <a:lstStyle/>
        <a:p>
          <a:endParaRPr lang="de-DE"/>
        </a:p>
      </dgm:t>
    </dgm:pt>
    <dgm:pt modelId="{86AA1C09-B622-4A53-932B-DC0382DFAA2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712DF17-C353-4050-8512-6CAED3CC80F1}" type="parTrans" cxnId="{6019BCCD-B083-4797-8349-D503E9941410}">
      <dgm:prSet/>
      <dgm:spPr/>
      <dgm:t>
        <a:bodyPr/>
        <a:lstStyle/>
        <a:p>
          <a:endParaRPr lang="de-DE"/>
        </a:p>
      </dgm:t>
    </dgm:pt>
    <dgm:pt modelId="{5417496B-803F-4CCF-89C1-AE5526B4723C}" type="sibTrans" cxnId="{6019BCCD-B083-4797-8349-D503E9941410}">
      <dgm:prSet/>
      <dgm:spPr/>
      <dgm:t>
        <a:bodyPr/>
        <a:lstStyle/>
        <a:p>
          <a:endParaRPr lang="de-DE"/>
        </a:p>
      </dgm:t>
    </dgm:pt>
    <dgm:pt modelId="{F95AA2BD-24C9-46D6-ADD5-5DBCEC03C4AE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C261CE08-F964-4110-ADAD-ACF4B236F452}" type="parTrans" cxnId="{2F557E74-620B-4C18-B6E3-A275FD40C422}">
      <dgm:prSet/>
      <dgm:spPr/>
      <dgm:t>
        <a:bodyPr/>
        <a:lstStyle/>
        <a:p>
          <a:endParaRPr lang="de-DE"/>
        </a:p>
      </dgm:t>
    </dgm:pt>
    <dgm:pt modelId="{01D45681-2392-4E44-A81A-C8D82BD2826F}" type="sibTrans" cxnId="{2F557E74-620B-4C18-B6E3-A275FD40C422}">
      <dgm:prSet/>
      <dgm:spPr/>
      <dgm:t>
        <a:bodyPr/>
        <a:lstStyle/>
        <a:p>
          <a:endParaRPr lang="de-DE"/>
        </a:p>
      </dgm:t>
    </dgm:pt>
    <dgm:pt modelId="{172CD7EB-3B8E-4A35-8AE5-EA5DA571C789}">
      <dgm:prSet phldrT="[Text]"/>
      <dgm:spPr>
        <a:sp3d>
          <a:bevelT w="165100" prst="coolSlant"/>
        </a:sp3d>
      </dgm:spPr>
      <dgm:t>
        <a:bodyPr/>
        <a:lstStyle/>
        <a:p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gm:t>
    </dgm:pt>
    <dgm:pt modelId="{51BD589B-8C34-42A2-944E-6C7A74FBE37A}" type="parTrans" cxnId="{B232EECF-AB50-4AB3-923F-7AEE7B584C4A}">
      <dgm:prSet/>
      <dgm:spPr/>
      <dgm:t>
        <a:bodyPr/>
        <a:lstStyle/>
        <a:p>
          <a:endParaRPr lang="de-DE"/>
        </a:p>
      </dgm:t>
    </dgm:pt>
    <dgm:pt modelId="{DC9756C7-5DD9-4C77-908A-B2EE553FEC18}" type="sibTrans" cxnId="{B232EECF-AB50-4AB3-923F-7AEE7B584C4A}">
      <dgm:prSet/>
      <dgm:spPr/>
      <dgm:t>
        <a:bodyPr/>
        <a:lstStyle/>
        <a:p>
          <a:endParaRPr lang="de-DE"/>
        </a:p>
      </dgm:t>
    </dgm:pt>
    <dgm:pt modelId="{419AED4A-4457-438B-B34F-50D0256975B2}" type="pres">
      <dgm:prSet presAssocID="{3041E80D-BD3E-4FC0-8A36-2FEDDEF4DC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758B17D-EB51-4723-AB3E-50E347C47043}" type="pres">
      <dgm:prSet presAssocID="{239043C6-57A3-46A2-B8EE-5E6CAD2FA4B6}" presName="parentText" presStyleLbl="node1" presStyleIdx="0" presStyleCnt="4" custScaleY="60925" custLinFactY="-6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E05866-CB43-4458-8868-30B6813D89B3}" type="pres">
      <dgm:prSet presAssocID="{A84446A3-7B47-4624-AB72-B2CC205DA7F5}" presName="spacer" presStyleCnt="0"/>
      <dgm:spPr>
        <a:sp3d>
          <a:bevelT w="165100" prst="coolSlant"/>
        </a:sp3d>
      </dgm:spPr>
    </dgm:pt>
    <dgm:pt modelId="{54F1E022-85A8-4A6E-947C-F2705D174A49}" type="pres">
      <dgm:prSet presAssocID="{171EB24D-7EFC-48E7-8FB6-5DED2C012493}" presName="parentText" presStyleLbl="node1" presStyleIdx="1" presStyleCnt="4" custScaleY="57941" custLinFactNeighborY="-267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3A0227-BEF8-45FB-9137-4DAE20020A04}" type="pres">
      <dgm:prSet presAssocID="{171EB24D-7EFC-48E7-8FB6-5DED2C012493}" presName="childText" presStyleLbl="revTx" presStyleIdx="0" presStyleCnt="1" custScaleY="29740" custLinFactNeighborY="-3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6651CF-2CBB-4D0D-B756-8DB1A9B7442D}" type="pres">
      <dgm:prSet presAssocID="{B72FB0F3-F2E6-4C0A-81F0-40082BDB6D43}" presName="parentText" presStyleLbl="node1" presStyleIdx="2" presStyleCnt="4" custScaleY="63174" custLinFactNeighborY="1889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44C07-206D-49B3-A6DE-F36C3D181731}" type="pres">
      <dgm:prSet presAssocID="{658FD516-D304-4CBA-A544-6F2FE3810198}" presName="spacer" presStyleCnt="0"/>
      <dgm:spPr>
        <a:sp3d>
          <a:bevelT w="165100" prst="coolSlant"/>
        </a:sp3d>
      </dgm:spPr>
    </dgm:pt>
    <dgm:pt modelId="{6CED1024-25B7-4649-AA4E-8CA057A36C35}" type="pres">
      <dgm:prSet presAssocID="{B93205F4-8A27-4439-844E-4BBA2E24CA5C}" presName="parentText" presStyleLbl="node1" presStyleIdx="3" presStyleCnt="4" custScaleY="54200" custLinFactNeighborY="-8521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0A4FE2-4DF4-44E7-9A2D-52D7672A05A1}" srcId="{3041E80D-BD3E-4FC0-8A36-2FEDDEF4DCDF}" destId="{239043C6-57A3-46A2-B8EE-5E6CAD2FA4B6}" srcOrd="0" destOrd="0" parTransId="{F69284EC-694F-4052-B6B6-9A06E701BE51}" sibTransId="{A84446A3-7B47-4624-AB72-B2CC205DA7F5}"/>
    <dgm:cxn modelId="{DCAF52CD-AEBC-4CFB-8ABF-17B91CC1F8B6}" type="presOf" srcId="{8393CCD2-10F0-4209-B45E-42399A3A5954}" destId="{673A0227-BEF8-45FB-9137-4DAE20020A04}" srcOrd="0" destOrd="0" presId="urn:microsoft.com/office/officeart/2005/8/layout/vList2"/>
    <dgm:cxn modelId="{2DF49079-9F6D-4F76-A2EA-C737D118FA2E}" type="presOf" srcId="{3041E80D-BD3E-4FC0-8A36-2FEDDEF4DCDF}" destId="{419AED4A-4457-438B-B34F-50D0256975B2}" srcOrd="0" destOrd="0" presId="urn:microsoft.com/office/officeart/2005/8/layout/vList2"/>
    <dgm:cxn modelId="{70A69B11-1814-4D30-8E6C-3B9A31BA29C0}" type="presOf" srcId="{B72FB0F3-F2E6-4C0A-81F0-40082BDB6D43}" destId="{0D6651CF-2CBB-4D0D-B756-8DB1A9B7442D}" srcOrd="0" destOrd="0" presId="urn:microsoft.com/office/officeart/2005/8/layout/vList2"/>
    <dgm:cxn modelId="{9CB9BB80-7E04-40E1-98CA-6A63571E3040}" type="presOf" srcId="{239043C6-57A3-46A2-B8EE-5E6CAD2FA4B6}" destId="{5758B17D-EB51-4723-AB3E-50E347C47043}" srcOrd="0" destOrd="0" presId="urn:microsoft.com/office/officeart/2005/8/layout/vList2"/>
    <dgm:cxn modelId="{5CB6F47D-B8DD-4A87-89D5-D36FE7B7BEAB}" type="presOf" srcId="{F95AA2BD-24C9-46D6-ADD5-5DBCEC03C4AE}" destId="{673A0227-BEF8-45FB-9137-4DAE20020A04}" srcOrd="0" destOrd="2" presId="urn:microsoft.com/office/officeart/2005/8/layout/vList2"/>
    <dgm:cxn modelId="{B50F10E8-BB99-4856-AB4B-DF0583654808}" srcId="{3041E80D-BD3E-4FC0-8A36-2FEDDEF4DCDF}" destId="{B93205F4-8A27-4439-844E-4BBA2E24CA5C}" srcOrd="3" destOrd="0" parTransId="{98EEC1D7-253D-43DD-9D03-AA7C033029B4}" sibTransId="{B7D0E65A-D363-40BF-B51B-1FC6486358E9}"/>
    <dgm:cxn modelId="{B232EECF-AB50-4AB3-923F-7AEE7B584C4A}" srcId="{171EB24D-7EFC-48E7-8FB6-5DED2C012493}" destId="{172CD7EB-3B8E-4A35-8AE5-EA5DA571C789}" srcOrd="3" destOrd="0" parTransId="{51BD589B-8C34-42A2-944E-6C7A74FBE37A}" sibTransId="{DC9756C7-5DD9-4C77-908A-B2EE553FEC18}"/>
    <dgm:cxn modelId="{BEE76B49-BD47-4749-A42B-2394E498DAB6}" srcId="{3041E80D-BD3E-4FC0-8A36-2FEDDEF4DCDF}" destId="{B72FB0F3-F2E6-4C0A-81F0-40082BDB6D43}" srcOrd="2" destOrd="0" parTransId="{D28EC2CF-2B02-422B-8097-1A9A3AC6AAEA}" sibTransId="{658FD516-D304-4CBA-A544-6F2FE3810198}"/>
    <dgm:cxn modelId="{EC919537-5921-4C68-9292-5132932EE33A}" srcId="{171EB24D-7EFC-48E7-8FB6-5DED2C012493}" destId="{8393CCD2-10F0-4209-B45E-42399A3A5954}" srcOrd="0" destOrd="0" parTransId="{2AD6564A-36E4-4536-9694-FE92D1EFBF56}" sibTransId="{9C46CCAD-EC47-4A4E-A810-DAD3C6CA79BD}"/>
    <dgm:cxn modelId="{6B6392A6-E778-4958-B1E1-DAA6D8FB78E4}" type="presOf" srcId="{172CD7EB-3B8E-4A35-8AE5-EA5DA571C789}" destId="{673A0227-BEF8-45FB-9137-4DAE20020A04}" srcOrd="0" destOrd="3" presId="urn:microsoft.com/office/officeart/2005/8/layout/vList2"/>
    <dgm:cxn modelId="{117C4CEB-67DD-44DD-9C80-FA1488A79805}" type="presOf" srcId="{B93205F4-8A27-4439-844E-4BBA2E24CA5C}" destId="{6CED1024-25B7-4649-AA4E-8CA057A36C35}" srcOrd="0" destOrd="0" presId="urn:microsoft.com/office/officeart/2005/8/layout/vList2"/>
    <dgm:cxn modelId="{F2F2C1B1-746F-4403-B586-4E3E77CF8A06}" type="presOf" srcId="{171EB24D-7EFC-48E7-8FB6-5DED2C012493}" destId="{54F1E022-85A8-4A6E-947C-F2705D174A49}" srcOrd="0" destOrd="0" presId="urn:microsoft.com/office/officeart/2005/8/layout/vList2"/>
    <dgm:cxn modelId="{735B0C81-9017-4901-8BE3-0487A4B3B6A0}" srcId="{3041E80D-BD3E-4FC0-8A36-2FEDDEF4DCDF}" destId="{171EB24D-7EFC-48E7-8FB6-5DED2C012493}" srcOrd="1" destOrd="0" parTransId="{B2429C8C-4293-41F1-94B1-4773D80AD984}" sibTransId="{121A8E35-008A-4A0A-8F2B-5F316CE24D0F}"/>
    <dgm:cxn modelId="{2F557E74-620B-4C18-B6E3-A275FD40C422}" srcId="{171EB24D-7EFC-48E7-8FB6-5DED2C012493}" destId="{F95AA2BD-24C9-46D6-ADD5-5DBCEC03C4AE}" srcOrd="2" destOrd="0" parTransId="{C261CE08-F964-4110-ADAD-ACF4B236F452}" sibTransId="{01D45681-2392-4E44-A81A-C8D82BD2826F}"/>
    <dgm:cxn modelId="{6019BCCD-B083-4797-8349-D503E9941410}" srcId="{171EB24D-7EFC-48E7-8FB6-5DED2C012493}" destId="{86AA1C09-B622-4A53-932B-DC0382DFAA2E}" srcOrd="1" destOrd="0" parTransId="{5712DF17-C353-4050-8512-6CAED3CC80F1}" sibTransId="{5417496B-803F-4CCF-89C1-AE5526B4723C}"/>
    <dgm:cxn modelId="{13D3E9B1-6058-4042-8A53-CD7A602BC67A}" type="presOf" srcId="{86AA1C09-B622-4A53-932B-DC0382DFAA2E}" destId="{673A0227-BEF8-45FB-9137-4DAE20020A04}" srcOrd="0" destOrd="1" presId="urn:microsoft.com/office/officeart/2005/8/layout/vList2"/>
    <dgm:cxn modelId="{152B84C2-AA95-4A48-BCD8-F6655EC3A68B}" type="presParOf" srcId="{419AED4A-4457-438B-B34F-50D0256975B2}" destId="{5758B17D-EB51-4723-AB3E-50E347C47043}" srcOrd="0" destOrd="0" presId="urn:microsoft.com/office/officeart/2005/8/layout/vList2"/>
    <dgm:cxn modelId="{1538B496-214C-4F49-A160-B3EE2DD5B00F}" type="presParOf" srcId="{419AED4A-4457-438B-B34F-50D0256975B2}" destId="{07E05866-CB43-4458-8868-30B6813D89B3}" srcOrd="1" destOrd="0" presId="urn:microsoft.com/office/officeart/2005/8/layout/vList2"/>
    <dgm:cxn modelId="{889598CD-CE87-4F47-8141-3EC88E821F3D}" type="presParOf" srcId="{419AED4A-4457-438B-B34F-50D0256975B2}" destId="{54F1E022-85A8-4A6E-947C-F2705D174A49}" srcOrd="2" destOrd="0" presId="urn:microsoft.com/office/officeart/2005/8/layout/vList2"/>
    <dgm:cxn modelId="{051C21F0-5272-442E-9841-65C78FE4F0DE}" type="presParOf" srcId="{419AED4A-4457-438B-B34F-50D0256975B2}" destId="{673A0227-BEF8-45FB-9137-4DAE20020A04}" srcOrd="3" destOrd="0" presId="urn:microsoft.com/office/officeart/2005/8/layout/vList2"/>
    <dgm:cxn modelId="{C6C19957-B511-43E8-A381-7E6A4C7F3157}" type="presParOf" srcId="{419AED4A-4457-438B-B34F-50D0256975B2}" destId="{0D6651CF-2CBB-4D0D-B756-8DB1A9B7442D}" srcOrd="4" destOrd="0" presId="urn:microsoft.com/office/officeart/2005/8/layout/vList2"/>
    <dgm:cxn modelId="{C71D7F39-6130-4484-AC84-C1540D87D304}" type="presParOf" srcId="{419AED4A-4457-438B-B34F-50D0256975B2}" destId="{D8844C07-206D-49B3-A6DE-F36C3D181731}" srcOrd="5" destOrd="0" presId="urn:microsoft.com/office/officeart/2005/8/layout/vList2"/>
    <dgm:cxn modelId="{DC40B995-2994-4CC2-A065-FD1D3D311025}" type="presParOf" srcId="{419AED4A-4457-438B-B34F-50D0256975B2}" destId="{6CED1024-25B7-4649-AA4E-8CA057A36C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latin typeface="Calibri" pitchFamily="34" charset="0"/>
            </a:rPr>
            <a:t>Introduction</a:t>
          </a:r>
          <a:endParaRPr lang="de-DE" sz="2400" kern="1200" dirty="0"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Calibri" pitchFamily="34" charset="0"/>
            </a:rPr>
            <a:t>Viola-Jones Framework</a:t>
          </a:r>
          <a:endParaRPr lang="de-DE" sz="2400" kern="1200" dirty="0"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latin typeface="Calibri" pitchFamily="34" charset="0"/>
            </a:rPr>
            <a:t>Features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latin typeface="Calibri" pitchFamily="34" charset="0"/>
            </a:rPr>
            <a:t>Integral Image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latin typeface="Calibri" pitchFamily="34" charset="0"/>
            </a:rPr>
            <a:t>Boosting-Adaboost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latin typeface="Calibri" pitchFamily="34" charset="0"/>
            </a:rPr>
            <a:t>Detector</a:t>
          </a:r>
          <a:r>
            <a:rPr lang="de-DE" sz="1700" kern="1200" dirty="0" smtClean="0">
              <a:latin typeface="Calibri" pitchFamily="34" charset="0"/>
            </a:rPr>
            <a:t> </a:t>
          </a:r>
          <a:r>
            <a:rPr lang="de-DE" sz="1700" kern="1200" dirty="0" err="1" smtClean="0">
              <a:latin typeface="Calibri" pitchFamily="34" charset="0"/>
            </a:rPr>
            <a:t>Cascade</a:t>
          </a:r>
          <a:endParaRPr lang="de-DE" sz="1700" kern="1200" dirty="0"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44752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latin typeface="Calibri" pitchFamily="34" charset="0"/>
            </a:rPr>
            <a:t>Results</a:t>
          </a:r>
          <a:endParaRPr lang="de-DE" sz="2200" kern="1200" dirty="0">
            <a:latin typeface="Calibri" pitchFamily="34" charset="0"/>
          </a:endParaRPr>
        </a:p>
      </dsp:txBody>
      <dsp:txXfrm>
        <a:off x="0" y="2844752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latin typeface="Calibri" pitchFamily="34" charset="0"/>
            </a:rPr>
            <a:t>Conclusion</a:t>
          </a:r>
          <a:endParaRPr lang="de-DE" sz="2200" kern="1200" dirty="0"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latin typeface="Calibri" pitchFamily="34" charset="0"/>
            </a:rPr>
            <a:t>Introduction</a:t>
          </a:r>
          <a:endParaRPr lang="de-DE" sz="2400" kern="1200" dirty="0"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latin typeface="Calibri" pitchFamily="34" charset="0"/>
            </a:rPr>
            <a:t>Features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latin typeface="Calibri" pitchFamily="34" charset="0"/>
            </a:rPr>
            <a:t>Integral Image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latin typeface="Calibri" pitchFamily="34" charset="0"/>
            </a:rPr>
            <a:t>Boosting-Adaboost</a:t>
          </a:r>
          <a:endParaRPr lang="de-DE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latin typeface="Calibri" pitchFamily="34" charset="0"/>
            </a:rPr>
            <a:t>Detector</a:t>
          </a:r>
          <a:r>
            <a:rPr lang="de-DE" sz="1700" kern="1200" dirty="0" smtClean="0">
              <a:latin typeface="Calibri" pitchFamily="34" charset="0"/>
            </a:rPr>
            <a:t> </a:t>
          </a:r>
          <a:r>
            <a:rPr lang="de-DE" sz="1700" kern="1200" dirty="0" err="1" smtClean="0">
              <a:latin typeface="Calibri" pitchFamily="34" charset="0"/>
            </a:rPr>
            <a:t>Cascade</a:t>
          </a:r>
          <a:endParaRPr lang="de-DE" sz="1700" kern="1200" dirty="0"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44752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44752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kern="1200" dirty="0" smtClean="0">
              <a:latin typeface="Calibri" pitchFamily="34" charset="0"/>
            </a:rPr>
            <a:t>Features</a:t>
          </a:r>
          <a:endParaRPr lang="de-DE" sz="1700" b="1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kern="1200" dirty="0" smtClean="0">
              <a:solidFill>
                <a:schemeClr val="tx1"/>
              </a:solidFill>
              <a:latin typeface="Calibri" pitchFamily="34" charset="0"/>
            </a:rPr>
            <a:t>Integral Image</a:t>
          </a:r>
          <a:endParaRPr lang="de-DE" sz="1700" b="1" kern="1200" dirty="0">
            <a:solidFill>
              <a:schemeClr val="tx1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kern="1200" dirty="0" err="1" smtClean="0">
              <a:solidFill>
                <a:schemeClr val="tx1"/>
              </a:solidFill>
              <a:latin typeface="Calibri" pitchFamily="34" charset="0"/>
            </a:rPr>
            <a:t>Boosting-Adaboost</a:t>
          </a:r>
          <a:endParaRPr lang="de-DE" sz="1700" b="1" kern="1200" dirty="0">
            <a:solidFill>
              <a:schemeClr val="tx1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kern="1200" dirty="0" err="1" smtClean="0">
              <a:solidFill>
                <a:schemeClr val="tx1"/>
              </a:solidFill>
              <a:latin typeface="Calibri" pitchFamily="34" charset="0"/>
            </a:rPr>
            <a:t>Detector</a:t>
          </a:r>
          <a:r>
            <a:rPr lang="de-DE" sz="17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de-DE" sz="1700" b="1" kern="1200" dirty="0" err="1" smtClean="0">
              <a:solidFill>
                <a:schemeClr val="tx1"/>
              </a:solidFill>
              <a:latin typeface="Calibri" pitchFamily="34" charset="0"/>
            </a:rPr>
            <a:t>Cascade</a:t>
          </a:r>
          <a:endParaRPr lang="de-DE" sz="17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/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8B17D-EB51-4723-AB3E-50E347C47043}">
      <dsp:nvSpPr>
        <dsp:cNvPr id="0" name=""/>
        <dsp:cNvSpPr/>
      </dsp:nvSpPr>
      <dsp:spPr>
        <a:xfrm>
          <a:off x="0" y="0"/>
          <a:ext cx="4151784" cy="75986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Introduction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0"/>
        <a:ext cx="4151784" cy="759868"/>
      </dsp:txXfrm>
    </dsp:sp>
    <dsp:sp modelId="{54F1E022-85A8-4A6E-947C-F2705D174A49}">
      <dsp:nvSpPr>
        <dsp:cNvPr id="0" name=""/>
        <dsp:cNvSpPr/>
      </dsp:nvSpPr>
      <dsp:spPr>
        <a:xfrm>
          <a:off x="0" y="820218"/>
          <a:ext cx="4151784" cy="722651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Viola-Jones Framework</a:t>
          </a:r>
          <a:endParaRPr lang="de-DE" sz="24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820218"/>
        <a:ext cx="4151784" cy="722651"/>
      </dsp:txXfrm>
    </dsp:sp>
    <dsp:sp modelId="{673A0227-BEF8-45FB-9137-4DAE20020A04}">
      <dsp:nvSpPr>
        <dsp:cNvPr id="0" name=""/>
        <dsp:cNvSpPr/>
      </dsp:nvSpPr>
      <dsp:spPr>
        <a:xfrm>
          <a:off x="0" y="1608244"/>
          <a:ext cx="4151784" cy="1184449"/>
        </a:xfrm>
        <a:prstGeom prst="rect">
          <a:avLst/>
        </a:prstGeom>
        <a:noFill/>
        <a:ln>
          <a:noFill/>
        </a:ln>
        <a:effectLst/>
        <a:scene3d>
          <a:camera prst="perspectiveRigh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Features</a:t>
          </a:r>
          <a:endParaRPr lang="de-DE" sz="1700" b="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Integral Image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Boosting-Adaboost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Detector</a:t>
          </a:r>
          <a:r>
            <a:rPr lang="de-DE" sz="1700" kern="12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 </a:t>
          </a:r>
          <a:r>
            <a:rPr lang="de-DE" sz="1700" kern="1200" dirty="0" err="1" smtClean="0">
              <a:solidFill>
                <a:schemeClr val="bg1">
                  <a:lumMod val="75000"/>
                </a:schemeClr>
              </a:solidFill>
              <a:latin typeface="Calibri" pitchFamily="34" charset="0"/>
            </a:rPr>
            <a:t>Cascade</a:t>
          </a:r>
          <a:endParaRPr lang="de-DE" sz="1700" kern="1200" dirty="0">
            <a:solidFill>
              <a:schemeClr val="bg1">
                <a:lumMod val="75000"/>
              </a:schemeClr>
            </a:solidFill>
            <a:latin typeface="Calibri" pitchFamily="34" charset="0"/>
          </a:endParaRPr>
        </a:p>
      </dsp:txBody>
      <dsp:txXfrm>
        <a:off x="0" y="1608244"/>
        <a:ext cx="4151784" cy="1184449"/>
      </dsp:txXfrm>
    </dsp:sp>
    <dsp:sp modelId="{0D6651CF-2CBB-4D0D-B756-8DB1A9B7442D}">
      <dsp:nvSpPr>
        <dsp:cNvPr id="0" name=""/>
        <dsp:cNvSpPr/>
      </dsp:nvSpPr>
      <dsp:spPr>
        <a:xfrm>
          <a:off x="0" y="2862066"/>
          <a:ext cx="4151784" cy="787918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</a:rPr>
            <a:t>Results</a:t>
          </a:r>
          <a:endParaRPr lang="de-DE" sz="2200" kern="1200" dirty="0">
            <a:solidFill>
              <a:schemeClr val="bg1">
                <a:lumMod val="50000"/>
              </a:schemeClr>
            </a:solidFill>
            <a:latin typeface="Calibri" pitchFamily="34" charset="0"/>
          </a:endParaRPr>
        </a:p>
      </dsp:txBody>
      <dsp:txXfrm>
        <a:off x="0" y="2862066"/>
        <a:ext cx="4151784" cy="787918"/>
      </dsp:txXfrm>
    </dsp:sp>
    <dsp:sp modelId="{6CED1024-25B7-4649-AA4E-8CA057A36C35}">
      <dsp:nvSpPr>
        <dsp:cNvPr id="0" name=""/>
        <dsp:cNvSpPr/>
      </dsp:nvSpPr>
      <dsp:spPr>
        <a:xfrm>
          <a:off x="0" y="3643834"/>
          <a:ext cx="4151784" cy="675993"/>
        </a:xfrm>
        <a:prstGeom prst="roundRect">
          <a:avLst/>
        </a:prstGeom>
        <a:solidFill>
          <a:srgbClr val="A2B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bg1"/>
              </a:solidFill>
              <a:latin typeface="Calibri" pitchFamily="34" charset="0"/>
            </a:rPr>
            <a:t>Conclusion</a:t>
          </a:r>
          <a:endParaRPr lang="de-DE" sz="22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3643834"/>
        <a:ext cx="4151784" cy="67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350C-D072-4261-9413-A23EDA43A7BD}" type="datetimeFigureOut">
              <a:rPr lang="de-DE" smtClean="0"/>
              <a:pPr/>
              <a:t>21.12.2014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8220-BA37-45BB-AD2A-909F00E7C7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8220-BA37-45BB-AD2A-909F00E7C7F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master b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23850" y="1916113"/>
            <a:ext cx="8496300" cy="12065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2159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29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292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916113"/>
            <a:ext cx="417195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17195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9" descr="master bg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16113"/>
            <a:ext cx="84963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481763"/>
            <a:ext cx="13684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79C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81763"/>
            <a:ext cx="62642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79C1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81763"/>
            <a:ext cx="576262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79C1"/>
                </a:solidFill>
              </a:defRPr>
            </a:lvl1pPr>
          </a:lstStyle>
          <a:p>
            <a:fld id="{639A6951-C137-4E99-B20A-220BEF8A7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300" cy="1206500"/>
          </a:xfrm>
          <a:ln cap="flat" cmpd="sng"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36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Foundations</a:t>
            </a:r>
            <a:r>
              <a:rPr lang="de-DE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36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of</a:t>
            </a:r>
            <a:r>
              <a:rPr lang="de-DE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Computer Vision</a:t>
            </a:r>
            <a:endParaRPr lang="de-DE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856984" cy="28083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Rapid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object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/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face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detection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using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a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Boosted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Cascade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of</a:t>
            </a:r>
            <a:r>
              <a:rPr lang="de-DE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Simple </a:t>
            </a:r>
            <a:r>
              <a:rPr lang="de-DE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features</a:t>
            </a:r>
            <a:endParaRPr lang="de-DE" sz="40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endParaRPr lang="de-DE" sz="28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r>
              <a:rPr lang="de-DE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Presented</a:t>
            </a:r>
            <a:r>
              <a:rPr lang="de-DE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by</a:t>
            </a:r>
            <a:r>
              <a:rPr lang="de-DE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Christos </a:t>
            </a:r>
            <a:r>
              <a:rPr lang="de-DE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Stoilas</a:t>
            </a:r>
            <a:endParaRPr lang="de-DE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712646" cy="8651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smtClean="0">
                <a:latin typeface="Calibri" pitchFamily="34" charset="0"/>
              </a:rPr>
              <a:t>Integral Image / </a:t>
            </a:r>
            <a:r>
              <a:rPr lang="de-DE" sz="4400" b="0" u="sng" dirty="0" err="1" smtClean="0">
                <a:latin typeface="Calibri" pitchFamily="34" charset="0"/>
              </a:rPr>
              <a:t>Summed</a:t>
            </a:r>
            <a:r>
              <a:rPr lang="de-DE" sz="4400" b="0" u="sng" dirty="0" smtClean="0">
                <a:latin typeface="Calibri" pitchFamily="34" charset="0"/>
              </a:rPr>
              <a:t> Area Table 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00809"/>
            <a:ext cx="8712646" cy="4536480"/>
          </a:xfrm>
        </p:spPr>
        <p:txBody>
          <a:bodyPr/>
          <a:lstStyle/>
          <a:p>
            <a:pPr>
              <a:buNone/>
            </a:pPr>
            <a:r>
              <a:rPr lang="de-DE" sz="2400" b="1" u="sng" dirty="0" smtClean="0">
                <a:latin typeface="Calibri" pitchFamily="34" charset="0"/>
              </a:rPr>
              <a:t>Problem: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Evaluation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feature</a:t>
            </a:r>
            <a:r>
              <a:rPr lang="de-DE" sz="2400" dirty="0" smtClean="0">
                <a:latin typeface="Calibri" pitchFamily="34" charset="0"/>
              </a:rPr>
              <a:t>          </a:t>
            </a:r>
            <a:r>
              <a:rPr lang="de-DE" sz="2400" dirty="0" err="1" smtClean="0">
                <a:latin typeface="Calibri" pitchFamily="34" charset="0"/>
              </a:rPr>
              <a:t>summing</a:t>
            </a:r>
            <a:r>
              <a:rPr lang="de-DE" sz="2400" dirty="0" smtClean="0">
                <a:latin typeface="Calibri" pitchFamily="34" charset="0"/>
              </a:rPr>
              <a:t> all  </a:t>
            </a:r>
            <a:r>
              <a:rPr lang="de-DE" sz="2400" dirty="0" err="1" smtClean="0">
                <a:latin typeface="Calibri" pitchFamily="34" charset="0"/>
              </a:rPr>
              <a:t>the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pixels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one by one for one of these rectangles          high computation time    </a:t>
            </a:r>
          </a:p>
          <a:p>
            <a:pPr>
              <a:buNone/>
            </a:pPr>
            <a:r>
              <a:rPr lang="en-US" sz="2400" b="1" u="sng" dirty="0" smtClean="0">
                <a:latin typeface="Calibri" pitchFamily="34" charset="0"/>
              </a:rPr>
              <a:t>Solution – Integral Images</a:t>
            </a:r>
            <a:endParaRPr lang="de-DE" sz="2400" b="1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Quick calculation of pixel sums within rectangular cutouts </a:t>
            </a:r>
          </a:p>
          <a:p>
            <a:pPr>
              <a:buNone/>
            </a:pPr>
            <a:endParaRPr lang="de-DE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de-DE" sz="2400" dirty="0" smtClean="0">
                <a:latin typeface="Calibri" pitchFamily="34" charset="0"/>
              </a:rPr>
              <a:t>     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endParaRPr lang="de-DE" sz="2400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3707904" y="227687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211960" y="256490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Inhaltsplatzhalter 5" descr="integral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861048"/>
            <a:ext cx="231095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395536" y="49411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7: Integral </a:t>
            </a:r>
            <a:r>
              <a:rPr lang="de-DE" sz="1200" dirty="0" err="1" smtClean="0">
                <a:latin typeface="Calibri" pitchFamily="34" charset="0"/>
              </a:rPr>
              <a:t>image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at</a:t>
            </a:r>
            <a:endParaRPr lang="de-DE" sz="1200" dirty="0" smtClean="0">
              <a:latin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</a:rPr>
              <a:t>   </a:t>
            </a:r>
            <a:r>
              <a:rPr lang="de-DE" sz="1200" dirty="0" err="1" smtClean="0">
                <a:latin typeface="Calibri" pitchFamily="34" charset="0"/>
              </a:rPr>
              <a:t>location</a:t>
            </a:r>
            <a:r>
              <a:rPr lang="de-DE" sz="1200" dirty="0" smtClean="0">
                <a:latin typeface="Calibri" pitchFamily="34" charset="0"/>
              </a:rPr>
              <a:t> (</a:t>
            </a:r>
            <a:r>
              <a:rPr lang="de-DE" sz="1200" i="1" dirty="0" err="1" smtClean="0">
                <a:latin typeface="Calisto MT" pitchFamily="18" charset="0"/>
              </a:rPr>
              <a:t>x,y</a:t>
            </a:r>
            <a:r>
              <a:rPr lang="de-DE" sz="1200" i="1" dirty="0" smtClean="0">
                <a:latin typeface="Calisto MT" pitchFamily="18" charset="0"/>
              </a:rPr>
              <a:t>)</a:t>
            </a:r>
            <a:endParaRPr lang="de-DE" sz="1200" dirty="0">
              <a:latin typeface="Calibri" pitchFamily="34" charset="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483768" y="4437112"/>
          <a:ext cx="6048672" cy="288032"/>
        </p:xfrm>
        <a:graphic>
          <a:graphicData uri="http://schemas.openxmlformats.org/presentationml/2006/ole">
            <p:oleObj spid="_x0000_s7169" name="Formel" r:id="rId4" imgW="6426000" imgH="34272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2843808" y="3861048"/>
            <a:ext cx="540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 The </a:t>
            </a:r>
            <a:r>
              <a:rPr lang="de-DE" sz="2400" dirty="0" err="1" smtClean="0">
                <a:latin typeface="Calibri" pitchFamily="34" charset="0"/>
              </a:rPr>
              <a:t>Summed</a:t>
            </a:r>
            <a:r>
              <a:rPr lang="de-DE" sz="2400" dirty="0" smtClean="0">
                <a:latin typeface="Calibri" pitchFamily="34" charset="0"/>
              </a:rPr>
              <a:t> Area Table </a:t>
            </a:r>
            <a:r>
              <a:rPr lang="de-DE" sz="2400" dirty="0" err="1" smtClean="0">
                <a:latin typeface="Calibri" pitchFamily="34" charset="0"/>
              </a:rPr>
              <a:t>at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point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smtClean="0">
                <a:latin typeface="Calisto MT" pitchFamily="18" charset="0"/>
              </a:rPr>
              <a:t>(</a:t>
            </a:r>
            <a:r>
              <a:rPr lang="de-DE" sz="2400" dirty="0" err="1" smtClean="0">
                <a:latin typeface="Calisto MT" pitchFamily="18" charset="0"/>
              </a:rPr>
              <a:t>x,y</a:t>
            </a:r>
            <a:r>
              <a:rPr lang="de-DE" sz="2400" dirty="0" smtClean="0">
                <a:latin typeface="Calisto MT" pitchFamily="18" charset="0"/>
              </a:rPr>
              <a:t>):</a:t>
            </a:r>
            <a:endParaRPr lang="de-DE" sz="2400" dirty="0">
              <a:latin typeface="Calisto MT" pitchFamily="18" charset="0"/>
            </a:endParaRPr>
          </a:p>
        </p:txBody>
      </p:sp>
      <p:pic>
        <p:nvPicPr>
          <p:cNvPr id="16" name="Grafik 15" descr="integralimag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725144"/>
            <a:ext cx="4752528" cy="153307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347864" y="6093296"/>
            <a:ext cx="247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8 : Original </a:t>
            </a:r>
            <a:r>
              <a:rPr lang="de-DE" sz="1200" dirty="0" err="1" smtClean="0">
                <a:latin typeface="Calibri" pitchFamily="34" charset="0"/>
              </a:rPr>
              <a:t>and</a:t>
            </a:r>
            <a:r>
              <a:rPr lang="de-DE" sz="1200" dirty="0" smtClean="0">
                <a:latin typeface="Calibri" pitchFamily="34" charset="0"/>
              </a:rPr>
              <a:t> integral </a:t>
            </a:r>
            <a:r>
              <a:rPr lang="de-DE" sz="1200" dirty="0" err="1" smtClean="0">
                <a:latin typeface="Calibri" pitchFamily="34" charset="0"/>
              </a:rPr>
              <a:t>image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532440" y="4221088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[1]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712646" cy="8651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smtClean="0">
                <a:latin typeface="Calibri" pitchFamily="34" charset="0"/>
              </a:rPr>
              <a:t>Integral Image / </a:t>
            </a:r>
            <a:r>
              <a:rPr lang="de-DE" sz="4400" b="0" u="sng" dirty="0" err="1" smtClean="0">
                <a:latin typeface="Calibri" pitchFamily="34" charset="0"/>
              </a:rPr>
              <a:t>Summed</a:t>
            </a:r>
            <a:r>
              <a:rPr lang="de-DE" sz="4400" b="0" u="sng" dirty="0" smtClean="0">
                <a:latin typeface="Calibri" pitchFamily="34" charset="0"/>
              </a:rPr>
              <a:t> Area Table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Calibri" pitchFamily="34" charset="0"/>
              </a:rPr>
              <a:t>Calculating the sum of pixels in some rectangle can be done in constant time</a:t>
            </a:r>
            <a:endParaRPr lang="de-DE" sz="2200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Grafik 5" descr="integral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2592288" cy="16834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03848" y="292494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 The sum of the pixels within rectangle D</a:t>
            </a:r>
          </a:p>
          <a:p>
            <a:r>
              <a:rPr lang="en-US" sz="2200" dirty="0" smtClean="0">
                <a:latin typeface="Calibri" pitchFamily="34" charset="0"/>
              </a:rPr>
              <a:t>  can be computed with four array</a:t>
            </a:r>
          </a:p>
          <a:p>
            <a:r>
              <a:rPr lang="en-US" sz="2200" dirty="0" smtClean="0">
                <a:latin typeface="Calibri" pitchFamily="34" charset="0"/>
              </a:rPr>
              <a:t>  references:</a:t>
            </a:r>
            <a:endParaRPr lang="de-DE" sz="2200" dirty="0">
              <a:latin typeface="Calibri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347864" y="4077072"/>
          <a:ext cx="4279900" cy="355600"/>
        </p:xfrm>
        <a:graphic>
          <a:graphicData uri="http://schemas.openxmlformats.org/presentationml/2006/ole">
            <p:oleObj spid="_x0000_s5121" name="Formel" r:id="rId4" imgW="4279680" imgH="355320" progId="Equation.3">
              <p:embed/>
            </p:oleObj>
          </a:graphicData>
        </a:graphic>
      </p:graphicFrame>
      <p:pic>
        <p:nvPicPr>
          <p:cNvPr id="10" name="Grafik 9" descr="integral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25144"/>
            <a:ext cx="1728192" cy="1133053"/>
          </a:xfrm>
          <a:prstGeom prst="rect">
            <a:avLst/>
          </a:prstGeom>
        </p:spPr>
      </p:pic>
      <p:pic>
        <p:nvPicPr>
          <p:cNvPr id="11" name="Grafik 10" descr="integralimag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725144"/>
            <a:ext cx="1800200" cy="1166906"/>
          </a:xfrm>
          <a:prstGeom prst="rect">
            <a:avLst/>
          </a:prstGeom>
        </p:spPr>
      </p:pic>
      <p:pic>
        <p:nvPicPr>
          <p:cNvPr id="12" name="Grafik 11" descr="integralimage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725144"/>
            <a:ext cx="1944216" cy="1141171"/>
          </a:xfrm>
          <a:prstGeom prst="rect">
            <a:avLst/>
          </a:prstGeom>
        </p:spPr>
      </p:pic>
      <p:pic>
        <p:nvPicPr>
          <p:cNvPr id="13" name="Grafik 12" descr="integralimage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725144"/>
            <a:ext cx="1944216" cy="116899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899592" y="4149080"/>
            <a:ext cx="162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9a: Value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i="1" dirty="0" smtClean="0">
                <a:latin typeface="Calisto MT" pitchFamily="18" charset="0"/>
              </a:rPr>
              <a:t>s(D)</a:t>
            </a:r>
            <a:endParaRPr lang="de-DE" sz="1200" i="1" dirty="0">
              <a:latin typeface="Calisto MT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568" y="5733256"/>
            <a:ext cx="1626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9b: Value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i="1" dirty="0" smtClean="0">
                <a:latin typeface="Calisto MT" pitchFamily="18" charset="0"/>
              </a:rPr>
              <a:t>s(A)</a:t>
            </a:r>
            <a:endParaRPr lang="de-DE" sz="1200" i="1" dirty="0">
              <a:latin typeface="Calisto MT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99792" y="57332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9c: Value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i="1" dirty="0" smtClean="0">
                <a:latin typeface="Calisto MT" pitchFamily="18" charset="0"/>
              </a:rPr>
              <a:t>s(A)+s(B)</a:t>
            </a:r>
            <a:endParaRPr lang="de-DE" sz="1200" i="1" dirty="0">
              <a:latin typeface="Calisto MT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04048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9d: Value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i="1" dirty="0" smtClean="0">
                <a:latin typeface="Calisto MT" pitchFamily="18" charset="0"/>
              </a:rPr>
              <a:t>s(A)+s(C)</a:t>
            </a:r>
            <a:endParaRPr lang="de-DE" sz="1200" i="1" dirty="0">
              <a:latin typeface="Calisto MT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164288" y="57332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9e: Value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i="1" dirty="0" smtClean="0">
                <a:latin typeface="Calisto MT" pitchFamily="18" charset="0"/>
              </a:rPr>
              <a:t>s(A)+s(B)+(C)+s(D)</a:t>
            </a:r>
            <a:endParaRPr lang="de-DE" sz="1200" i="1" dirty="0">
              <a:latin typeface="Calisto MT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68344" y="3861048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[2]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Boosting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56793"/>
            <a:ext cx="8712646" cy="4680496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Offline </a:t>
            </a:r>
            <a:r>
              <a:rPr lang="de-DE" sz="2400" dirty="0" err="1" smtClean="0">
                <a:latin typeface="Calibri" pitchFamily="34" charset="0"/>
              </a:rPr>
              <a:t>procedure</a:t>
            </a:r>
            <a:r>
              <a:rPr lang="de-DE" sz="2400" dirty="0" smtClean="0">
                <a:latin typeface="Calibri" pitchFamily="34" charset="0"/>
              </a:rPr>
              <a:t> -  </a:t>
            </a:r>
            <a:r>
              <a:rPr lang="de-DE" sz="2400" dirty="0" err="1" smtClean="0">
                <a:latin typeface="Calibri" pitchFamily="34" charset="0"/>
              </a:rPr>
              <a:t>improves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the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accuracy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learning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algorithm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b="1" u="sng" dirty="0" err="1" smtClean="0">
                <a:latin typeface="Calibri" pitchFamily="34" charset="0"/>
              </a:rPr>
              <a:t>Idea</a:t>
            </a:r>
            <a:r>
              <a:rPr lang="de-DE" sz="2400" dirty="0" smtClean="0">
                <a:latin typeface="Calibri" pitchFamily="34" charset="0"/>
              </a:rPr>
              <a:t>: </a:t>
            </a:r>
            <a:r>
              <a:rPr lang="de-DE" sz="2400" dirty="0" err="1" smtClean="0">
                <a:latin typeface="Calibri" pitchFamily="34" charset="0"/>
              </a:rPr>
              <a:t>select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and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combine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small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number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weak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classifiers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to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build</a:t>
            </a:r>
            <a:r>
              <a:rPr lang="de-DE" sz="2400" dirty="0" smtClean="0">
                <a:latin typeface="Calibri" pitchFamily="34" charset="0"/>
              </a:rPr>
              <a:t> a strong </a:t>
            </a:r>
            <a:r>
              <a:rPr lang="de-DE" sz="2400" dirty="0" err="1" smtClean="0">
                <a:latin typeface="Calibri" pitchFamily="34" charset="0"/>
              </a:rPr>
              <a:t>classifier</a:t>
            </a:r>
            <a:r>
              <a:rPr lang="de-DE" sz="2400" dirty="0" smtClean="0">
                <a:latin typeface="Calibri" pitchFamily="34" charset="0"/>
              </a:rPr>
              <a:t>          </a:t>
            </a:r>
            <a:r>
              <a:rPr lang="de-DE" sz="2400" dirty="0" err="1" smtClean="0">
                <a:latin typeface="Calibri" pitchFamily="34" charset="0"/>
              </a:rPr>
              <a:t>reducing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computation</a:t>
            </a:r>
            <a:r>
              <a:rPr lang="de-DE" sz="2400" dirty="0" smtClean="0">
                <a:latin typeface="Calibri" pitchFamily="34" charset="0"/>
              </a:rPr>
              <a:t> time</a:t>
            </a:r>
          </a:p>
          <a:p>
            <a:pPr>
              <a:buNone/>
            </a:pPr>
            <a:r>
              <a:rPr lang="de-DE" sz="2800" b="1" u="sng" dirty="0" err="1" smtClean="0">
                <a:latin typeface="Calibri" pitchFamily="34" charset="0"/>
              </a:rPr>
              <a:t>AdaBoost</a:t>
            </a:r>
            <a:r>
              <a:rPr lang="de-DE" sz="2800" b="1" u="sng" dirty="0" smtClean="0">
                <a:latin typeface="Calibri" pitchFamily="34" charset="0"/>
              </a:rPr>
              <a:t> </a:t>
            </a:r>
            <a:r>
              <a:rPr lang="de-DE" sz="2800" b="1" u="sng" dirty="0" err="1" smtClean="0">
                <a:latin typeface="Calibri" pitchFamily="34" charset="0"/>
              </a:rPr>
              <a:t>learning</a:t>
            </a:r>
            <a:r>
              <a:rPr lang="de-DE" sz="2800" b="1" u="sng" dirty="0" smtClean="0">
                <a:latin typeface="Calibri" pitchFamily="34" charset="0"/>
              </a:rPr>
              <a:t> </a:t>
            </a:r>
            <a:r>
              <a:rPr lang="de-DE" sz="2800" b="1" u="sng" dirty="0" err="1" smtClean="0">
                <a:latin typeface="Calibri" pitchFamily="34" charset="0"/>
              </a:rPr>
              <a:t>algorithm</a:t>
            </a:r>
            <a:endParaRPr lang="de-DE" sz="2800" b="1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</a:rPr>
              <a:t>Example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image</a:t>
            </a:r>
            <a:r>
              <a:rPr lang="de-DE" dirty="0" smtClean="0">
                <a:latin typeface="Calibri" pitchFamily="34" charset="0"/>
              </a:rPr>
              <a:t>                                 </a:t>
            </a:r>
            <a:r>
              <a:rPr lang="de-DE" dirty="0" err="1" smtClean="0">
                <a:latin typeface="Calibri" pitchFamily="34" charset="0"/>
              </a:rPr>
              <a:t>where</a:t>
            </a:r>
            <a:r>
              <a:rPr lang="de-DE" dirty="0" smtClean="0">
                <a:latin typeface="Calibri" pitchFamily="34" charset="0"/>
              </a:rPr>
              <a:t>             </a:t>
            </a:r>
            <a:r>
              <a:rPr lang="de-DE" dirty="0" smtClean="0">
                <a:latin typeface="Calisto MT" pitchFamily="18" charset="0"/>
              </a:rPr>
              <a:t>1 </a:t>
            </a:r>
            <a:r>
              <a:rPr lang="de-DE" dirty="0" smtClean="0">
                <a:latin typeface="Calibri" pitchFamily="34" charset="0"/>
              </a:rPr>
              <a:t>  </a:t>
            </a:r>
            <a:r>
              <a:rPr lang="de-DE" dirty="0" err="1" smtClean="0">
                <a:latin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</a:rPr>
              <a:t> negative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positive </a:t>
            </a:r>
            <a:r>
              <a:rPr lang="de-DE" dirty="0" err="1" smtClean="0">
                <a:latin typeface="Calibri" pitchFamily="34" charset="0"/>
              </a:rPr>
              <a:t>examples</a:t>
            </a:r>
            <a:endParaRPr lang="de-DE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Initialize </a:t>
            </a:r>
            <a:r>
              <a:rPr lang="de-DE" dirty="0" err="1" smtClean="0">
                <a:latin typeface="Calibri" pitchFamily="34" charset="0"/>
              </a:rPr>
              <a:t>weights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For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i="1" dirty="0" smtClean="0">
                <a:latin typeface="Calibri" pitchFamily="34" charset="0"/>
                <a:ea typeface="Cambria Math" pitchFamily="18" charset="0"/>
              </a:rPr>
              <a:t>t = 1,….,T  </a:t>
            </a:r>
          </a:p>
          <a:p>
            <a:pPr lvl="1">
              <a:buFont typeface="Courier New" pitchFamily="49" charset="0"/>
              <a:buChar char="o"/>
            </a:pP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Normalize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weights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:                         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For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each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feature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smtClean="0">
                <a:latin typeface="Calisto MT" pitchFamily="18" charset="0"/>
                <a:ea typeface="Cambria Math" pitchFamily="18" charset="0"/>
              </a:rPr>
              <a:t> </a:t>
            </a:r>
            <a:r>
              <a:rPr lang="de-DE" i="1" dirty="0" smtClean="0">
                <a:latin typeface="Calisto MT" pitchFamily="18" charset="0"/>
                <a:ea typeface="Cambria Math" pitchFamily="18" charset="0"/>
              </a:rPr>
              <a:t>j</a:t>
            </a:r>
            <a:r>
              <a:rPr lang="de-DE" i="1" dirty="0" smtClean="0">
                <a:latin typeface="Calibri" pitchFamily="34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train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a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weak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classifier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using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weak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learner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.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Evaluate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error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 marL="800100" lvl="1" indent="-342900">
              <a:buNone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with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respect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to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.                                                . The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classifier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</a:t>
            </a:r>
            <a:r>
              <a:rPr lang="el-GR" dirty="0" smtClean="0">
                <a:latin typeface="Calibri" pitchFamily="34" charset="0"/>
                <a:ea typeface="Cambria Math" pitchFamily="18" charset="0"/>
              </a:rPr>
              <a:t>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consists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of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a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threshold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 marL="800100" lvl="1" indent="-342900">
              <a:buNone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and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a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parity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</a:t>
            </a:r>
            <a:r>
              <a:rPr lang="en-US" dirty="0" smtClean="0">
                <a:latin typeface="Calibri" pitchFamily="34" charset="0"/>
              </a:rPr>
              <a:t>indicating  the direction of the inequality sign: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de-DE" i="1" dirty="0" smtClean="0">
              <a:latin typeface="Calibri" pitchFamily="34" charset="0"/>
              <a:ea typeface="Cambria Math" pitchFamily="18" charset="0"/>
            </a:endParaRPr>
          </a:p>
          <a:p>
            <a:pPr>
              <a:buNone/>
            </a:pPr>
            <a:endParaRPr lang="de-DE" sz="28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b="1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3707904" y="249289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67744" y="3356992"/>
          <a:ext cx="1511300" cy="268287"/>
        </p:xfrm>
        <a:graphic>
          <a:graphicData uri="http://schemas.openxmlformats.org/presentationml/2006/ole">
            <p:oleObj spid="_x0000_s31746" name="Formel" r:id="rId3" imgW="2145960" imgH="38088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72000" y="3356992"/>
          <a:ext cx="504825" cy="239712"/>
        </p:xfrm>
        <a:graphic>
          <a:graphicData uri="http://schemas.openxmlformats.org/presentationml/2006/ole">
            <p:oleObj spid="_x0000_s31747" name="Formel" r:id="rId4" imgW="799920" imgH="38088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339752" y="3645024"/>
          <a:ext cx="936625" cy="441325"/>
        </p:xfrm>
        <a:graphic>
          <a:graphicData uri="http://schemas.openxmlformats.org/presentationml/2006/ole">
            <p:oleObj spid="_x0000_s31748" name="Formel" r:id="rId5" imgW="1536480" imgH="72360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843808" y="4077072"/>
          <a:ext cx="792088" cy="586270"/>
        </p:xfrm>
        <a:graphic>
          <a:graphicData uri="http://schemas.openxmlformats.org/presentationml/2006/ole">
            <p:oleObj spid="_x0000_s31750" name="Formel" r:id="rId6" imgW="1460160" imgH="107928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627784" y="4941168"/>
          <a:ext cx="157162" cy="215900"/>
        </p:xfrm>
        <a:graphic>
          <a:graphicData uri="http://schemas.openxmlformats.org/presentationml/2006/ole">
            <p:oleObj spid="_x0000_s31751" name="Formel" r:id="rId7" imgW="279360" imgH="380880" progId="Equation.3">
              <p:embed/>
            </p:oleObj>
          </a:graphicData>
        </a:graphic>
      </p:graphicFrame>
      <p:sp>
        <p:nvSpPr>
          <p:cNvPr id="14" name="Pfeil nach rechts 13"/>
          <p:cNvSpPr/>
          <p:nvPr/>
        </p:nvSpPr>
        <p:spPr>
          <a:xfrm>
            <a:off x="2987824" y="494116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392488" y="4868863"/>
          <a:ext cx="1639887" cy="288925"/>
        </p:xfrm>
        <a:graphic>
          <a:graphicData uri="http://schemas.openxmlformats.org/presentationml/2006/ole">
            <p:oleObj spid="_x0000_s31752" name="Formel" r:id="rId8" imgW="2590560" imgH="457200" progId="Equation.3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6372200" y="4941168"/>
          <a:ext cx="144462" cy="230188"/>
        </p:xfrm>
        <a:graphic>
          <a:graphicData uri="http://schemas.openxmlformats.org/presentationml/2006/ole">
            <p:oleObj spid="_x0000_s31753" name="Formel" r:id="rId9" imgW="253800" imgH="406080" progId="Equation.3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2267744" y="5229200"/>
          <a:ext cx="206375" cy="216023"/>
        </p:xfrm>
        <a:graphic>
          <a:graphicData uri="http://schemas.openxmlformats.org/presentationml/2006/ole">
            <p:oleObj spid="_x0000_s31754" name="Formel" r:id="rId10" imgW="304560" imgH="406080" progId="Equation.3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6516216" y="5445224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libri" pitchFamily="34" charset="0"/>
              </a:rPr>
              <a:t>                  1</a:t>
            </a:r>
          </a:p>
          <a:p>
            <a:r>
              <a:rPr lang="de-DE" sz="1600" dirty="0" smtClean="0">
                <a:latin typeface="Calibri" pitchFamily="34" charset="0"/>
              </a:rPr>
              <a:t>                  0,   </a:t>
            </a:r>
            <a:r>
              <a:rPr lang="de-DE" sz="1600" dirty="0" err="1" smtClean="0">
                <a:latin typeface="Calibri" pitchFamily="34" charset="0"/>
              </a:rPr>
              <a:t>otherwise</a:t>
            </a:r>
            <a:endParaRPr lang="de-DE" sz="1600" dirty="0">
              <a:latin typeface="Calibri" pitchFamily="34" charset="0"/>
            </a:endParaRPr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6588224" y="5661248"/>
          <a:ext cx="401638" cy="247650"/>
        </p:xfrm>
        <a:graphic>
          <a:graphicData uri="http://schemas.openxmlformats.org/presentationml/2006/ole">
            <p:oleObj spid="_x0000_s31755" name="Formel" r:id="rId11" imgW="660240" imgH="406080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7668344" y="5445224"/>
          <a:ext cx="1006475" cy="288925"/>
        </p:xfrm>
        <a:graphic>
          <a:graphicData uri="http://schemas.openxmlformats.org/presentationml/2006/ole">
            <p:oleObj spid="_x0000_s31756" name="Formel" r:id="rId12" imgW="1752480" imgH="406080" progId="Equation.3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7092280" y="5229200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{</a:t>
            </a:r>
            <a:endParaRPr lang="de-DE" sz="5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48264" y="55892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alibri" pitchFamily="34" charset="0"/>
              </a:rPr>
              <a:t>=</a:t>
            </a:r>
            <a:endParaRPr lang="de-DE" sz="1600" dirty="0">
              <a:latin typeface="Calibri" pitchFamily="34" charset="0"/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8532440" y="4941168"/>
          <a:ext cx="144016" cy="219453"/>
        </p:xfrm>
        <a:graphic>
          <a:graphicData uri="http://schemas.openxmlformats.org/presentationml/2006/ole">
            <p:oleObj spid="_x0000_s31757" name="Formel" r:id="rId13" imgW="26640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AdaBoost</a:t>
            </a:r>
            <a:r>
              <a:rPr lang="de-DE" sz="4400" b="0" u="sng" dirty="0" smtClean="0">
                <a:latin typeface="Calibri" pitchFamily="34" charset="0"/>
              </a:rPr>
              <a:t> </a:t>
            </a:r>
            <a:r>
              <a:rPr lang="de-DE" sz="4400" b="0" u="sng" dirty="0" err="1" smtClean="0">
                <a:latin typeface="Calibri" pitchFamily="34" charset="0"/>
              </a:rPr>
              <a:t>learning</a:t>
            </a:r>
            <a:r>
              <a:rPr lang="de-DE" sz="4400" b="0" u="sng" dirty="0" smtClean="0">
                <a:latin typeface="Calibri" pitchFamily="34" charset="0"/>
              </a:rPr>
              <a:t> </a:t>
            </a:r>
            <a:r>
              <a:rPr lang="de-DE" sz="4400" b="0" u="sng" dirty="0" err="1" smtClean="0">
                <a:latin typeface="Calibri" pitchFamily="34" charset="0"/>
              </a:rPr>
              <a:t>algorithm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536481"/>
          </a:xfrm>
        </p:spPr>
        <p:txBody>
          <a:bodyPr/>
          <a:lstStyle/>
          <a:p>
            <a:pPr marL="800100" lvl="1" indent="-342900">
              <a:buFont typeface="Courier New" pitchFamily="49" charset="0"/>
              <a:buChar char="o"/>
            </a:pP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Choose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classifier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with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lowest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error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Update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the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weights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:                                  </a:t>
            </a:r>
          </a:p>
          <a:p>
            <a:pPr marL="800100" lvl="1" indent="-342900">
              <a:buNone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where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if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example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image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is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classified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correctly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,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otherwise</a:t>
            </a:r>
            <a:endParaRPr lang="de-DE" dirty="0" smtClean="0">
              <a:latin typeface="Calibri" pitchFamily="34" charset="0"/>
              <a:ea typeface="Cambria Math" pitchFamily="18" charset="0"/>
            </a:endParaRPr>
          </a:p>
          <a:p>
            <a:pPr marL="800100" lvl="1" indent="-342900">
              <a:buNone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</a:t>
            </a:r>
          </a:p>
          <a:p>
            <a:pPr marL="800100" lvl="1" indent="-342900">
              <a:buNone/>
            </a:pP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and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                   , </a:t>
            </a:r>
            <a:r>
              <a:rPr lang="de-DE" dirty="0" err="1" smtClean="0">
                <a:latin typeface="Calibri" pitchFamily="34" charset="0"/>
                <a:ea typeface="Cambria Math" pitchFamily="18" charset="0"/>
              </a:rPr>
              <a:t>where</a:t>
            </a:r>
            <a:r>
              <a:rPr lang="de-DE" dirty="0" smtClean="0">
                <a:latin typeface="Calibri" pitchFamily="34" charset="0"/>
                <a:ea typeface="Cambria Math" pitchFamily="18" charset="0"/>
              </a:rPr>
              <a:t> </a:t>
            </a:r>
          </a:p>
          <a:p>
            <a:pPr marL="800100" lvl="1" indent="-342900">
              <a:buNone/>
            </a:pPr>
            <a:endParaRPr lang="de-DE" dirty="0" smtClean="0">
              <a:latin typeface="Calibri" pitchFamily="34" charset="0"/>
              <a:ea typeface="Cambria Math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87824" y="1772816"/>
          <a:ext cx="144462" cy="239713"/>
        </p:xfrm>
        <a:graphic>
          <a:graphicData uri="http://schemas.openxmlformats.org/presentationml/2006/ole">
            <p:oleObj spid="_x0000_s33794" name="Formel" r:id="rId3" imgW="228600" imgH="38088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987824" y="1988840"/>
          <a:ext cx="1296987" cy="306388"/>
        </p:xfrm>
        <a:graphic>
          <a:graphicData uri="http://schemas.openxmlformats.org/presentationml/2006/ole">
            <p:oleObj spid="_x0000_s33795" name="Formel" r:id="rId4" imgW="1663560" imgH="39348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843088" y="2349500"/>
          <a:ext cx="415925" cy="231775"/>
        </p:xfrm>
        <a:graphic>
          <a:graphicData uri="http://schemas.openxmlformats.org/presentationml/2006/ole">
            <p:oleObj spid="_x0000_s33796" name="Formel" r:id="rId5" imgW="685800" imgH="38088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923928" y="2348880"/>
          <a:ext cx="173037" cy="288925"/>
        </p:xfrm>
        <a:graphic>
          <a:graphicData uri="http://schemas.openxmlformats.org/presentationml/2006/ole">
            <p:oleObj spid="_x0000_s33797" name="Formel" r:id="rId6" imgW="228600" imgH="38088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6883400" y="2349500"/>
          <a:ext cx="434975" cy="258763"/>
        </p:xfrm>
        <a:graphic>
          <a:graphicData uri="http://schemas.openxmlformats.org/presentationml/2006/ole">
            <p:oleObj spid="_x0000_s33798" name="Formel" r:id="rId7" imgW="634680" imgH="38088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691680" y="2852936"/>
          <a:ext cx="754062" cy="493712"/>
        </p:xfrm>
        <a:graphic>
          <a:graphicData uri="http://schemas.openxmlformats.org/presentationml/2006/ole">
            <p:oleObj spid="_x0000_s33799" name="Formel" r:id="rId8" imgW="1218960" imgH="799920" progId="Equation.3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350100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The final strong </a:t>
            </a:r>
            <a:r>
              <a:rPr lang="de-DE" dirty="0" err="1" smtClean="0">
                <a:latin typeface="Calibri" pitchFamily="34" charset="0"/>
              </a:rPr>
              <a:t>classifier</a:t>
            </a:r>
            <a:r>
              <a:rPr lang="de-DE" dirty="0" smtClean="0">
                <a:latin typeface="Calibri" pitchFamily="34" charset="0"/>
              </a:rPr>
              <a:t>:                    1                                      </a:t>
            </a:r>
          </a:p>
          <a:p>
            <a:endParaRPr lang="de-DE" dirty="0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843808" y="3573016"/>
          <a:ext cx="576263" cy="293687"/>
        </p:xfrm>
        <a:graphic>
          <a:graphicData uri="http://schemas.openxmlformats.org/presentationml/2006/ole">
            <p:oleObj spid="_x0000_s33800" name="Formel" r:id="rId9" imgW="672840" imgH="34272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4499992" y="3356992"/>
          <a:ext cx="2062163" cy="576262"/>
        </p:xfrm>
        <a:graphic>
          <a:graphicData uri="http://schemas.openxmlformats.org/presentationml/2006/ole">
            <p:oleObj spid="_x0000_s33801" name="Formel" r:id="rId10" imgW="2590560" imgH="72360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Grafik 14" descr="screenshot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4149080"/>
            <a:ext cx="3312368" cy="208823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95536" y="6093296"/>
            <a:ext cx="3673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10a: </a:t>
            </a:r>
            <a:r>
              <a:rPr lang="de-DE" sz="1200" dirty="0" err="1" smtClean="0">
                <a:latin typeface="Calibri" pitchFamily="34" charset="0"/>
              </a:rPr>
              <a:t>Two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rectangle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features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chosen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by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AdaBoost</a:t>
            </a:r>
            <a:endParaRPr lang="de-DE" sz="1200" dirty="0">
              <a:latin typeface="Calibri" pitchFamily="34" charset="0"/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3203848" y="2780929"/>
          <a:ext cx="1008112" cy="576064"/>
        </p:xfrm>
        <a:graphic>
          <a:graphicData uri="http://schemas.openxmlformats.org/presentationml/2006/ole">
            <p:oleObj spid="_x0000_s33802" name="Formel" r:id="rId12" imgW="1295280" imgH="799920" progId="Equation.3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419872" y="3140968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/>
              <a:t>{</a:t>
            </a:r>
            <a:endParaRPr lang="de-DE" sz="7200" dirty="0"/>
          </a:p>
        </p:txBody>
      </p:sp>
      <p:sp>
        <p:nvSpPr>
          <p:cNvPr id="21" name="Textfeld 20"/>
          <p:cNvSpPr txBox="1"/>
          <p:nvPr/>
        </p:nvSpPr>
        <p:spPr>
          <a:xfrm>
            <a:off x="3779912" y="386104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0</a:t>
            </a:r>
            <a:r>
              <a:rPr lang="de-DE" dirty="0" smtClean="0"/>
              <a:t>         </a:t>
            </a:r>
            <a:r>
              <a:rPr lang="de-DE" dirty="0" err="1" smtClean="0">
                <a:latin typeface="Calibri" pitchFamily="34" charset="0"/>
              </a:rPr>
              <a:t>otherwise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22" name="Grafik 21" descr="screenshot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3717032"/>
            <a:ext cx="2252688" cy="2091378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372200" y="573325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10b: </a:t>
            </a:r>
            <a:r>
              <a:rPr lang="en-US" sz="1200" dirty="0" smtClean="0">
                <a:latin typeface="Calibri" pitchFamily="34" charset="0"/>
              </a:rPr>
              <a:t>Example of frontal upright face images used for</a:t>
            </a:r>
          </a:p>
          <a:p>
            <a:r>
              <a:rPr lang="de-DE" sz="1200" dirty="0" err="1" smtClean="0">
                <a:latin typeface="Calibri" pitchFamily="34" charset="0"/>
              </a:rPr>
              <a:t>training</a:t>
            </a:r>
            <a:r>
              <a:rPr lang="de-DE" sz="1200" dirty="0" smtClean="0">
                <a:latin typeface="Calibri" pitchFamily="34" charset="0"/>
              </a:rPr>
              <a:t> 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Detector</a:t>
            </a:r>
            <a:r>
              <a:rPr lang="de-DE" sz="4400" b="0" u="sng" dirty="0" smtClean="0">
                <a:latin typeface="Calibri" pitchFamily="34" charset="0"/>
              </a:rPr>
              <a:t> </a:t>
            </a:r>
            <a:r>
              <a:rPr lang="de-DE" sz="4400" b="0" u="sng" dirty="0" err="1" smtClean="0">
                <a:latin typeface="Calibri" pitchFamily="34" charset="0"/>
              </a:rPr>
              <a:t>Cascade</a:t>
            </a:r>
            <a:r>
              <a:rPr lang="de-DE" sz="4400" b="0" u="sng" dirty="0" smtClean="0">
                <a:latin typeface="Calibri" pitchFamily="34" charset="0"/>
              </a:rPr>
              <a:t> 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536481"/>
          </a:xfrm>
        </p:spPr>
        <p:txBody>
          <a:bodyPr/>
          <a:lstStyle/>
          <a:p>
            <a:r>
              <a:rPr lang="de-DE" sz="2400" dirty="0" err="1" smtClean="0">
                <a:latin typeface="Calibri" pitchFamily="34" charset="0"/>
              </a:rPr>
              <a:t>Combining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increasingly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more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complex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classifiers</a:t>
            </a:r>
            <a:r>
              <a:rPr lang="de-DE" sz="2400" dirty="0" smtClean="0">
                <a:latin typeface="Calibri" pitchFamily="34" charset="0"/>
              </a:rPr>
              <a:t> in a „</a:t>
            </a:r>
            <a:r>
              <a:rPr lang="de-DE" sz="2400" dirty="0" err="1" smtClean="0">
                <a:latin typeface="Calibri" pitchFamily="34" charset="0"/>
              </a:rPr>
              <a:t>cascade</a:t>
            </a:r>
            <a:r>
              <a:rPr lang="de-DE" sz="2400" dirty="0" smtClean="0">
                <a:latin typeface="Calibri" pitchFamily="34" charset="0"/>
              </a:rPr>
              <a:t>“</a:t>
            </a:r>
          </a:p>
          <a:p>
            <a:r>
              <a:rPr lang="de-DE" sz="2400" b="1" u="sng" dirty="0" smtClean="0">
                <a:latin typeface="Calibri" pitchFamily="34" charset="0"/>
              </a:rPr>
              <a:t>Goals</a:t>
            </a:r>
          </a:p>
          <a:p>
            <a:pPr lvl="1">
              <a:buFont typeface="Courier New" pitchFamily="49" charset="0"/>
              <a:buChar char="o"/>
            </a:pPr>
            <a:r>
              <a:rPr lang="de-DE" sz="2200" dirty="0" err="1" smtClean="0">
                <a:latin typeface="Calibri" pitchFamily="34" charset="0"/>
              </a:rPr>
              <a:t>Achieving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higher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detection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rates</a:t>
            </a:r>
            <a:r>
              <a:rPr lang="de-DE" sz="2200" dirty="0" smtClean="0">
                <a:latin typeface="Calibri" pitchFamily="34" charset="0"/>
              </a:rPr>
              <a:t>  / </a:t>
            </a:r>
            <a:r>
              <a:rPr lang="de-DE" sz="2200" dirty="0" err="1" smtClean="0">
                <a:latin typeface="Calibri" pitchFamily="34" charset="0"/>
              </a:rPr>
              <a:t>Reducing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the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false</a:t>
            </a:r>
            <a:r>
              <a:rPr lang="de-DE" sz="2200" dirty="0" smtClean="0">
                <a:latin typeface="Calibri" pitchFamily="34" charset="0"/>
              </a:rPr>
              <a:t> rate</a:t>
            </a:r>
          </a:p>
          <a:p>
            <a:pPr lvl="1">
              <a:buFont typeface="Courier New" pitchFamily="49" charset="0"/>
              <a:buChar char="o"/>
            </a:pP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Reducing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computation</a:t>
            </a:r>
            <a:r>
              <a:rPr lang="de-DE" sz="2200" dirty="0" smtClean="0">
                <a:latin typeface="Calibri" pitchFamily="34" charset="0"/>
              </a:rPr>
              <a:t> time</a:t>
            </a:r>
          </a:p>
          <a:p>
            <a:pPr lvl="1">
              <a:buFont typeface="Courier New" pitchFamily="49" charset="0"/>
              <a:buChar char="o"/>
            </a:pPr>
            <a:endParaRPr lang="de-DE" sz="2200" dirty="0" smtClean="0">
              <a:latin typeface="Calibri" pitchFamily="34" charset="0"/>
            </a:endParaRPr>
          </a:p>
          <a:p>
            <a:pPr lvl="1">
              <a:buNone/>
            </a:pPr>
            <a:endParaRPr lang="de-DE" sz="22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pPr>
              <a:buNone/>
            </a:pPr>
            <a:endParaRPr lang="de-DE" sz="2400" dirty="0" smtClean="0">
              <a:latin typeface="Calibri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nhaltsplatzhalter 7" descr="Prm_VJ_fig4_cascadeWithAlp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3356992"/>
            <a:ext cx="3547134" cy="284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39552" y="6021288"/>
            <a:ext cx="3253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11: Simple </a:t>
            </a:r>
            <a:r>
              <a:rPr lang="de-DE" sz="1200" dirty="0" err="1" smtClean="0">
                <a:latin typeface="Calibri" pitchFamily="34" charset="0"/>
              </a:rPr>
              <a:t>depiction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a </a:t>
            </a:r>
            <a:r>
              <a:rPr lang="de-DE" sz="1200" dirty="0" err="1" smtClean="0">
                <a:latin typeface="Calibri" pitchFamily="34" charset="0"/>
              </a:rPr>
              <a:t>detector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cascade</a:t>
            </a:r>
            <a:endParaRPr lang="de-DE" sz="1200" dirty="0">
              <a:latin typeface="Calibri" pitchFamily="34" charset="0"/>
            </a:endParaRPr>
          </a:p>
        </p:txBody>
      </p:sp>
      <p:pic>
        <p:nvPicPr>
          <p:cNvPr id="10" name="Grafik 9" descr="grayscale-35778-36592-hd-wall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2376264" cy="1368152"/>
          </a:xfrm>
          <a:prstGeom prst="rect">
            <a:avLst/>
          </a:prstGeom>
        </p:spPr>
      </p:pic>
      <p:pic>
        <p:nvPicPr>
          <p:cNvPr id="11" name="Grafik 10" descr="s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068960"/>
            <a:ext cx="1584176" cy="1987986"/>
          </a:xfrm>
          <a:prstGeom prst="rect">
            <a:avLst/>
          </a:prstGeom>
        </p:spPr>
      </p:pic>
      <p:pic>
        <p:nvPicPr>
          <p:cNvPr id="13" name="Grafik 12" descr="robert-pirs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7152"/>
            <a:ext cx="2448272" cy="131454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72000" y="4437112"/>
            <a:ext cx="1823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12: Non-</a:t>
            </a:r>
            <a:r>
              <a:rPr lang="de-DE" sz="1200" dirty="0" err="1" smtClean="0">
                <a:latin typeface="Calibri" pitchFamily="34" charset="0"/>
              </a:rPr>
              <a:t>face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image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08304" y="5013176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13: Image </a:t>
            </a:r>
            <a:r>
              <a:rPr lang="de-DE" sz="1200" dirty="0" err="1" smtClean="0">
                <a:latin typeface="Calibri" pitchFamily="34" charset="0"/>
              </a:rPr>
              <a:t>with</a:t>
            </a:r>
            <a:r>
              <a:rPr lang="de-DE" sz="1200" dirty="0" smtClean="0">
                <a:latin typeface="Calibri" pitchFamily="34" charset="0"/>
              </a:rPr>
              <a:t> a </a:t>
            </a:r>
            <a:r>
              <a:rPr lang="de-DE" sz="1200" dirty="0" err="1" smtClean="0">
                <a:latin typeface="Calibri" pitchFamily="34" charset="0"/>
              </a:rPr>
              <a:t>face-like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object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572000" y="6093296"/>
            <a:ext cx="194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14: Image </a:t>
            </a:r>
            <a:r>
              <a:rPr lang="de-DE" sz="1200" dirty="0" err="1" smtClean="0">
                <a:latin typeface="Calibri" pitchFamily="34" charset="0"/>
              </a:rPr>
              <a:t>with</a:t>
            </a:r>
            <a:r>
              <a:rPr lang="de-DE" sz="1200" dirty="0" smtClean="0">
                <a:latin typeface="Calibri" pitchFamily="34" charset="0"/>
              </a:rPr>
              <a:t> a </a:t>
            </a:r>
            <a:r>
              <a:rPr lang="de-DE" sz="1200" dirty="0" err="1" smtClean="0">
                <a:latin typeface="Calibri" pitchFamily="34" charset="0"/>
              </a:rPr>
              <a:t>face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Results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72817"/>
            <a:ext cx="8496300" cy="4464472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Training 4916 </a:t>
            </a:r>
            <a:r>
              <a:rPr lang="de-DE" sz="2400" dirty="0" err="1" smtClean="0">
                <a:latin typeface="Calibri" pitchFamily="34" charset="0"/>
              </a:rPr>
              <a:t>images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and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their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vertical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mirror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images</a:t>
            </a:r>
            <a:r>
              <a:rPr lang="de-DE" sz="2400" dirty="0" smtClean="0">
                <a:latin typeface="Calibri" pitchFamily="34" charset="0"/>
              </a:rPr>
              <a:t> </a:t>
            </a:r>
          </a:p>
          <a:p>
            <a:r>
              <a:rPr lang="de-DE" sz="2400" dirty="0" smtClean="0">
                <a:latin typeface="Calibri" pitchFamily="34" charset="0"/>
              </a:rPr>
              <a:t>The </a:t>
            </a:r>
            <a:r>
              <a:rPr lang="de-DE" sz="2400" dirty="0" err="1" smtClean="0">
                <a:latin typeface="Calibri" pitchFamily="34" charset="0"/>
              </a:rPr>
              <a:t>detector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cascade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consisted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38 </a:t>
            </a:r>
            <a:r>
              <a:rPr lang="de-DE" sz="2400" dirty="0" err="1" smtClean="0">
                <a:latin typeface="Calibri" pitchFamily="34" charset="0"/>
              </a:rPr>
              <a:t>stages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number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6061 </a:t>
            </a:r>
            <a:r>
              <a:rPr lang="de-DE" sz="2400" dirty="0" err="1" smtClean="0">
                <a:latin typeface="Calibri" pitchFamily="34" charset="0"/>
              </a:rPr>
              <a:t>features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MIT+CMU frontal </a:t>
            </a:r>
            <a:r>
              <a:rPr lang="de-DE" sz="2400" dirty="0" err="1" smtClean="0">
                <a:latin typeface="Calibri" pitchFamily="34" charset="0"/>
              </a:rPr>
              <a:t>face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test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set</a:t>
            </a:r>
            <a:r>
              <a:rPr lang="de-DE" sz="2400" dirty="0" smtClean="0">
                <a:latin typeface="Calibri" pitchFamily="34" charset="0"/>
              </a:rPr>
              <a:t>         130 </a:t>
            </a:r>
            <a:r>
              <a:rPr lang="de-DE" sz="2400" dirty="0" err="1" smtClean="0">
                <a:latin typeface="Calibri" pitchFamily="34" charset="0"/>
              </a:rPr>
              <a:t>images</a:t>
            </a:r>
            <a:r>
              <a:rPr lang="de-DE" sz="2400" dirty="0" smtClean="0">
                <a:latin typeface="Calibri" pitchFamily="34" charset="0"/>
              </a:rPr>
              <a:t> 507 frontal </a:t>
            </a:r>
            <a:r>
              <a:rPr lang="de-DE" sz="2400" dirty="0" err="1" smtClean="0">
                <a:latin typeface="Calibri" pitchFamily="34" charset="0"/>
              </a:rPr>
              <a:t>faces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15 </a:t>
            </a:r>
            <a:r>
              <a:rPr lang="de-DE" sz="2400" dirty="0" err="1" smtClean="0">
                <a:latin typeface="Calibri" pitchFamily="34" charset="0"/>
              </a:rPr>
              <a:t>times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faster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than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any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other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previous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approach</a:t>
            </a:r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4572000" y="321297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detection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7920880" cy="19442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5877272"/>
            <a:ext cx="773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15: </a:t>
            </a:r>
            <a:r>
              <a:rPr lang="en-US" sz="1200" dirty="0" smtClean="0">
                <a:latin typeface="Calibri" pitchFamily="34" charset="0"/>
              </a:rPr>
              <a:t>Detection rates for various numbers of false positives on the MIT+CMU test set containing 130 images and 507</a:t>
            </a:r>
          </a:p>
          <a:p>
            <a:r>
              <a:rPr lang="de-DE" sz="1200" dirty="0" err="1" smtClean="0">
                <a:latin typeface="Calibri" pitchFamily="34" charset="0"/>
              </a:rPr>
              <a:t>faces</a:t>
            </a:r>
            <a:r>
              <a:rPr lang="de-DE" sz="1200" dirty="0" smtClean="0">
                <a:latin typeface="Calibri" pitchFamily="34" charset="0"/>
              </a:rPr>
              <a:t>.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first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3"/>
            <a:ext cx="7473366" cy="51845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60212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96136" y="1700808"/>
            <a:ext cx="10801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79712" y="1844824"/>
            <a:ext cx="1008112" cy="122413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Conclusion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680520"/>
          </a:xfrm>
        </p:spPr>
        <p:txBody>
          <a:bodyPr/>
          <a:lstStyle/>
          <a:p>
            <a:r>
              <a:rPr lang="de-DE" sz="2400" dirty="0" err="1" smtClean="0">
                <a:latin typeface="Calibri" pitchFamily="34" charset="0"/>
              </a:rPr>
              <a:t>Object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which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minimizes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computation</a:t>
            </a:r>
            <a:r>
              <a:rPr lang="de-DE" sz="2400" dirty="0" smtClean="0">
                <a:latin typeface="Calibri" pitchFamily="34" charset="0"/>
              </a:rPr>
              <a:t> time </a:t>
            </a:r>
            <a:r>
              <a:rPr lang="de-DE" sz="2400" dirty="0" err="1" smtClean="0">
                <a:latin typeface="Calibri" pitchFamily="34" charset="0"/>
              </a:rPr>
              <a:t>and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high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accuracy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latin typeface="Calibri" pitchFamily="34" charset="0"/>
              </a:rPr>
              <a:t>Detectors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for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other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objects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can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be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constructed</a:t>
            </a:r>
            <a:r>
              <a:rPr lang="de-DE" sz="2400" dirty="0" smtClean="0">
                <a:latin typeface="Calibri" pitchFamily="34" charset="0"/>
              </a:rPr>
              <a:t> in </a:t>
            </a:r>
            <a:r>
              <a:rPr lang="de-DE" sz="2400" dirty="0" err="1" smtClean="0">
                <a:latin typeface="Calibri" pitchFamily="34" charset="0"/>
              </a:rPr>
              <a:t>similar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way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Framework </a:t>
            </a:r>
            <a:r>
              <a:rPr lang="de-DE" sz="2400" dirty="0" err="1" smtClean="0">
                <a:latin typeface="Calibri" pitchFamily="34" charset="0"/>
              </a:rPr>
              <a:t>based</a:t>
            </a:r>
            <a:r>
              <a:rPr lang="de-DE" sz="2400" dirty="0" smtClean="0">
                <a:latin typeface="Calibri" pitchFamily="34" charset="0"/>
              </a:rPr>
              <a:t> on a </a:t>
            </a:r>
            <a:r>
              <a:rPr lang="de-DE" sz="2400" dirty="0" err="1" smtClean="0">
                <a:latin typeface="Calibri" pitchFamily="34" charset="0"/>
              </a:rPr>
              <a:t>complicated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dataset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which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includes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faces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under</a:t>
            </a:r>
            <a:r>
              <a:rPr lang="de-DE" sz="2400" dirty="0" smtClean="0">
                <a:latin typeface="Calibri" pitchFamily="34" charset="0"/>
              </a:rPr>
              <a:t> a </a:t>
            </a:r>
            <a:r>
              <a:rPr lang="de-DE" sz="2400" dirty="0" err="1" smtClean="0">
                <a:latin typeface="Calibri" pitchFamily="34" charset="0"/>
              </a:rPr>
              <a:t>very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wide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range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conditions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like</a:t>
            </a:r>
            <a:r>
              <a:rPr lang="de-DE" sz="2400" dirty="0" smtClean="0">
                <a:latin typeface="Calibri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de-DE" sz="2200" dirty="0" smtClean="0">
                <a:latin typeface="Calibri" pitchFamily="34" charset="0"/>
              </a:rPr>
              <a:t>Illumination, </a:t>
            </a:r>
            <a:r>
              <a:rPr lang="de-DE" sz="2200" dirty="0" err="1" smtClean="0">
                <a:latin typeface="Calibri" pitchFamily="34" charset="0"/>
              </a:rPr>
              <a:t>scale</a:t>
            </a:r>
            <a:r>
              <a:rPr lang="de-DE" sz="2200" dirty="0" smtClean="0">
                <a:latin typeface="Calibri" pitchFamily="34" charset="0"/>
              </a:rPr>
              <a:t>, </a:t>
            </a:r>
            <a:r>
              <a:rPr lang="de-DE" sz="2200" dirty="0" err="1" smtClean="0">
                <a:latin typeface="Calibri" pitchFamily="34" charset="0"/>
              </a:rPr>
              <a:t>pose</a:t>
            </a:r>
            <a:r>
              <a:rPr lang="de-DE" sz="2200" dirty="0" smtClean="0">
                <a:latin typeface="Calibri" pitchFamily="34" charset="0"/>
              </a:rPr>
              <a:t>, </a:t>
            </a:r>
            <a:r>
              <a:rPr lang="de-DE" sz="2200" dirty="0" err="1" smtClean="0">
                <a:latin typeface="Calibri" pitchFamily="34" charset="0"/>
              </a:rPr>
              <a:t>camera</a:t>
            </a:r>
            <a:r>
              <a:rPr lang="de-DE" sz="2200" dirty="0" smtClean="0">
                <a:latin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</a:rPr>
              <a:t>variation</a:t>
            </a:r>
            <a:endParaRPr lang="de-DE" sz="22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5" name="Grafik 4" descr="sampledet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25144"/>
            <a:ext cx="1905639" cy="1368152"/>
          </a:xfrm>
          <a:prstGeom prst="rect">
            <a:avLst/>
          </a:prstGeom>
        </p:spPr>
      </p:pic>
      <p:pic>
        <p:nvPicPr>
          <p:cNvPr id="8" name="Grafik 7" descr="057Y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653136"/>
            <a:ext cx="2880320" cy="14401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15616" y="6093296"/>
            <a:ext cx="76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16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52120" y="6093296"/>
            <a:ext cx="76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17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31640" y="2780928"/>
            <a:ext cx="6931706" cy="76944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4400" dirty="0" err="1" smtClean="0">
                <a:latin typeface="Calibri" pitchFamily="34" charset="0"/>
              </a:rPr>
              <a:t>Thank</a:t>
            </a:r>
            <a:r>
              <a:rPr lang="de-DE" sz="4400" dirty="0" smtClean="0">
                <a:latin typeface="Calibri" pitchFamily="34" charset="0"/>
              </a:rPr>
              <a:t> </a:t>
            </a:r>
            <a:r>
              <a:rPr lang="de-DE" sz="4400" dirty="0" err="1" smtClean="0">
                <a:latin typeface="Calibri" pitchFamily="34" charset="0"/>
              </a:rPr>
              <a:t>you</a:t>
            </a:r>
            <a:r>
              <a:rPr lang="de-DE" sz="4400" dirty="0" smtClean="0">
                <a:latin typeface="Calibri" pitchFamily="34" charset="0"/>
              </a:rPr>
              <a:t> </a:t>
            </a:r>
            <a:r>
              <a:rPr lang="de-DE" sz="4400" dirty="0" err="1" smtClean="0">
                <a:latin typeface="Calibri" pitchFamily="34" charset="0"/>
              </a:rPr>
              <a:t>for</a:t>
            </a:r>
            <a:r>
              <a:rPr lang="de-DE" sz="4400" dirty="0" smtClean="0">
                <a:latin typeface="Calibri" pitchFamily="34" charset="0"/>
              </a:rPr>
              <a:t> </a:t>
            </a:r>
            <a:r>
              <a:rPr lang="de-DE" sz="4400" dirty="0" err="1" smtClean="0">
                <a:latin typeface="Calibri" pitchFamily="34" charset="0"/>
              </a:rPr>
              <a:t>your</a:t>
            </a:r>
            <a:r>
              <a:rPr lang="de-DE" sz="4400" dirty="0" smtClean="0">
                <a:latin typeface="Calibri" pitchFamily="34" charset="0"/>
              </a:rPr>
              <a:t> </a:t>
            </a:r>
            <a:r>
              <a:rPr lang="de-DE" sz="4400" dirty="0" err="1" smtClean="0">
                <a:latin typeface="Calibri" pitchFamily="34" charset="0"/>
              </a:rPr>
              <a:t>attention</a:t>
            </a:r>
            <a:r>
              <a:rPr lang="de-DE" sz="4400" dirty="0" smtClean="0">
                <a:latin typeface="Calibri" pitchFamily="34" charset="0"/>
              </a:rPr>
              <a:t>!</a:t>
            </a:r>
            <a:endParaRPr lang="de-DE" sz="4400" dirty="0"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6300" cy="57673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3600" b="0" u="sng" dirty="0" smtClean="0">
                <a:latin typeface="Calibri" pitchFamily="34" charset="0"/>
              </a:rPr>
              <a:t>References</a:t>
            </a:r>
            <a:endParaRPr lang="de-DE" sz="36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268760"/>
            <a:ext cx="8712646" cy="4968529"/>
          </a:xfrm>
        </p:spPr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sz="1200" dirty="0" smtClean="0">
                <a:latin typeface="Calibri" pitchFamily="34" charset="0"/>
              </a:rPr>
              <a:t>[1]	</a:t>
            </a:r>
            <a:r>
              <a:rPr lang="de-DE" sz="1200" i="1" dirty="0" smtClean="0">
                <a:latin typeface="Calibri" pitchFamily="34" charset="0"/>
              </a:rPr>
              <a:t> „</a:t>
            </a:r>
            <a:r>
              <a:rPr lang="de-DE" sz="1200" b="1" dirty="0" smtClean="0">
                <a:latin typeface="Calibri" pitchFamily="34" charset="0"/>
              </a:rPr>
              <a:t>https://computersciencesource.wordpress.com/2010/09/03/computer-vision-the-integral-image“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 </a:t>
            </a:r>
          </a:p>
          <a:p>
            <a:pPr>
              <a:buNone/>
            </a:pPr>
            <a:r>
              <a:rPr lang="de-DE" sz="1200" dirty="0" smtClean="0">
                <a:latin typeface="Calibri" pitchFamily="34" charset="0"/>
              </a:rPr>
              <a:t>                           18.11.2014, Integral Image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smtClean="0">
                <a:latin typeface="Calibri" pitchFamily="34" charset="0"/>
              </a:rPr>
              <a:t>[2]	</a:t>
            </a:r>
            <a:r>
              <a:rPr lang="de-DE" sz="1200" b="1" dirty="0" smtClean="0">
                <a:latin typeface="Calibri" pitchFamily="34" charset="0"/>
              </a:rPr>
              <a:t>„https://computersciencesource.wordpress.com/2010/09/03/computer-vision-the-integral-image“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</a:t>
            </a:r>
          </a:p>
          <a:p>
            <a:pPr>
              <a:buNone/>
            </a:pPr>
            <a:r>
              <a:rPr lang="de-DE" sz="1200" dirty="0" smtClean="0">
                <a:latin typeface="Calibri" pitchFamily="34" charset="0"/>
              </a:rPr>
              <a:t>                          18.11.2014, Integral Image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1: </a:t>
            </a:r>
            <a:r>
              <a:rPr lang="de-DE" sz="1200" b="1" dirty="0" smtClean="0">
                <a:latin typeface="Calibri" pitchFamily="34" charset="0"/>
              </a:rPr>
              <a:t>„http://www.richardnichols.net/2011/01/java-facial-recognition-haar-cascade-with-jjil-guide“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18.11.2014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2: </a:t>
            </a:r>
            <a:r>
              <a:rPr lang="de-DE" sz="1200" b="1" dirty="0" smtClean="0">
                <a:latin typeface="Calibri" pitchFamily="34" charset="0"/>
              </a:rPr>
              <a:t>„https://developer.apple.com/library/ios/documentation/GraphicsImaging/Conceptual/</a:t>
            </a:r>
          </a:p>
          <a:p>
            <a:pPr>
              <a:buNone/>
            </a:pPr>
            <a:r>
              <a:rPr lang="de-DE" sz="1200" b="1" dirty="0" smtClean="0">
                <a:latin typeface="Calibri" pitchFamily="34" charset="0"/>
              </a:rPr>
              <a:t>                          ci_detect_faces.html“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19.11.2014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3: </a:t>
            </a:r>
            <a:r>
              <a:rPr lang="de-DE" sz="1200" b="1" dirty="0" smtClean="0">
                <a:latin typeface="Calibri" pitchFamily="34" charset="0"/>
              </a:rPr>
              <a:t>„http://utarcvis.blogspot.de/2007/09/robust-real-time-face-detection-by-paul.html“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19.11.2014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5: </a:t>
            </a:r>
            <a:r>
              <a:rPr lang="de-DE" sz="1200" b="1" dirty="0" smtClean="0">
                <a:latin typeface="Calibri" pitchFamily="34" charset="0"/>
              </a:rPr>
              <a:t>„http://www.wall321.com/People/Actors/men_christian_bale_grayscale_actors_faces</a:t>
            </a:r>
          </a:p>
          <a:p>
            <a:pPr>
              <a:buNone/>
            </a:pPr>
            <a:r>
              <a:rPr lang="de-DE" sz="1200" b="1" dirty="0" smtClean="0">
                <a:latin typeface="Calibri" pitchFamily="34" charset="0"/>
              </a:rPr>
              <a:t>                          _blurred_background_portraits_133480“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19.11.2014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7, 8, 9 : </a:t>
            </a:r>
            <a:r>
              <a:rPr lang="de-DE" sz="1200" b="1" dirty="0" smtClean="0">
                <a:latin typeface="Calibri" pitchFamily="34" charset="0"/>
              </a:rPr>
              <a:t>„https://computersciencesource.wordpress.com/2010/09/03/computer-vision-the-integral-  </a:t>
            </a:r>
          </a:p>
          <a:p>
            <a:pPr>
              <a:buNone/>
            </a:pPr>
            <a:r>
              <a:rPr lang="de-DE" sz="1200" b="1" dirty="0" smtClean="0">
                <a:latin typeface="Calibri" pitchFamily="34" charset="0"/>
              </a:rPr>
              <a:t>                                   </a:t>
            </a:r>
            <a:r>
              <a:rPr lang="de-DE" sz="1200" b="1" dirty="0" err="1" smtClean="0">
                <a:latin typeface="Calibri" pitchFamily="34" charset="0"/>
              </a:rPr>
              <a:t>image</a:t>
            </a:r>
            <a:r>
              <a:rPr lang="de-DE" sz="1200" b="1" dirty="0" smtClean="0">
                <a:latin typeface="Calibri" pitchFamily="34" charset="0"/>
              </a:rPr>
              <a:t>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18.11.2014, Integral Image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10, 15: </a:t>
            </a:r>
            <a:r>
              <a:rPr lang="en-US" sz="1200" b="1" dirty="0" smtClean="0">
                <a:latin typeface="Calibri" pitchFamily="34" charset="0"/>
              </a:rPr>
              <a:t>P. Viola, M. Jones: "Rapid object detection using a boosted cascade of simple features". CVPR 2001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</a:t>
            </a:r>
          </a:p>
          <a:p>
            <a:pPr>
              <a:buNone/>
            </a:pPr>
            <a:r>
              <a:rPr lang="de-DE" sz="1200" dirty="0" smtClean="0">
                <a:latin typeface="Calibri" pitchFamily="34" charset="0"/>
              </a:rPr>
              <a:t>                                   08.11.2014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11: </a:t>
            </a:r>
            <a:r>
              <a:rPr lang="de-DE" sz="1200" b="1" dirty="0" smtClean="0">
                <a:latin typeface="Calibri" pitchFamily="34" charset="0"/>
              </a:rPr>
              <a:t>„http://en.wikipedia.org/wiki/Viola%E2%80%93Jones_object_detection_framework“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22.11.2014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12: </a:t>
            </a:r>
            <a:r>
              <a:rPr lang="de-DE" sz="1200" b="1" dirty="0" smtClean="0">
                <a:latin typeface="Calibri" pitchFamily="34" charset="0"/>
              </a:rPr>
              <a:t>„http://www.hdwallsource.com/grayscale-35778.html/grayscale-35778“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22.11.2014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13: </a:t>
            </a:r>
            <a:r>
              <a:rPr lang="de-DE" sz="1200" b="1" dirty="0" smtClean="0">
                <a:latin typeface="Calibri" pitchFamily="34" charset="0"/>
              </a:rPr>
              <a:t>„http://www.pickywallpapers.com/kindle3/movies-tvshows/ghostface-in-scream-s</a:t>
            </a:r>
          </a:p>
          <a:p>
            <a:pPr>
              <a:buNone/>
            </a:pPr>
            <a:r>
              <a:rPr lang="de-DE" sz="1200" b="1" dirty="0" smtClean="0">
                <a:latin typeface="Calibri" pitchFamily="34" charset="0"/>
              </a:rPr>
              <a:t>                              </a:t>
            </a:r>
            <a:r>
              <a:rPr lang="de-DE" sz="1200" b="1" dirty="0" err="1" smtClean="0">
                <a:latin typeface="Calibri" pitchFamily="34" charset="0"/>
              </a:rPr>
              <a:t>creensaver</a:t>
            </a:r>
            <a:r>
              <a:rPr lang="de-DE" sz="1200" b="1" dirty="0" smtClean="0">
                <a:latin typeface="Calibri" pitchFamily="34" charset="0"/>
              </a:rPr>
              <a:t>/</a:t>
            </a:r>
            <a:r>
              <a:rPr lang="de-DE" sz="1200" b="1" dirty="0" err="1" smtClean="0">
                <a:latin typeface="Calibri" pitchFamily="34" charset="0"/>
              </a:rPr>
              <a:t>download</a:t>
            </a:r>
            <a:r>
              <a:rPr lang="de-DE" sz="1200" b="1" dirty="0" smtClean="0">
                <a:latin typeface="Calibri" pitchFamily="34" charset="0"/>
              </a:rPr>
              <a:t>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22.11.2014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14: </a:t>
            </a:r>
            <a:r>
              <a:rPr lang="de-DE" sz="1200" b="1" dirty="0" smtClean="0">
                <a:latin typeface="Calibri" pitchFamily="34" charset="0"/>
              </a:rPr>
              <a:t>„http://www.bartneck.de/page/7“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24.11.2014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16: </a:t>
            </a:r>
            <a:r>
              <a:rPr lang="de-DE" sz="1200" b="1" dirty="0" smtClean="0">
                <a:latin typeface="Calibri" pitchFamily="34" charset="0"/>
              </a:rPr>
              <a:t>„http://people.kyb.tuebingen.mpg.de/kienzle/fdlib/fdlib.htm“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24.11.2014</a:t>
            </a:r>
          </a:p>
          <a:p>
            <a:pPr>
              <a:buFont typeface="Symbol" pitchFamily="18" charset="2"/>
              <a:buChar char="-"/>
            </a:pPr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17: </a:t>
            </a:r>
            <a:r>
              <a:rPr lang="de-DE" sz="1200" b="1" dirty="0" smtClean="0">
                <a:latin typeface="Calibri" pitchFamily="34" charset="0"/>
              </a:rPr>
              <a:t>„http://stackoverflow.com/questions/15526964/face-recognition-using-android-sdk-not-opencv“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Visited</a:t>
            </a:r>
            <a:r>
              <a:rPr lang="de-DE" sz="1200" dirty="0" smtClean="0">
                <a:latin typeface="Calibri" pitchFamily="34" charset="0"/>
              </a:rPr>
              <a:t> on 24.11.2014 </a:t>
            </a:r>
          </a:p>
          <a:p>
            <a:pPr>
              <a:buFont typeface="Arial" pitchFamily="34" charset="0"/>
              <a:buChar char="•"/>
            </a:pPr>
            <a:endParaRPr lang="de-DE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de-DE" sz="1400" dirty="0" smtClean="0">
                <a:latin typeface="Calibri" pitchFamily="34" charset="0"/>
              </a:rPr>
              <a:t>          </a:t>
            </a:r>
          </a:p>
          <a:p>
            <a:pPr>
              <a:buNone/>
            </a:pPr>
            <a:endParaRPr lang="de-DE" sz="1400" dirty="0" smtClean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60232" y="4509120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2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smtClean="0">
                <a:latin typeface="Calibri" pitchFamily="34" charset="0"/>
              </a:rPr>
              <a:t>Viola Jones Framework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680519"/>
          </a:xfrm>
        </p:spPr>
        <p:txBody>
          <a:bodyPr/>
          <a:lstStyle/>
          <a:p>
            <a:r>
              <a:rPr lang="de-DE" sz="2400" b="1" u="sng" dirty="0" smtClean="0">
                <a:latin typeface="Calibri" pitchFamily="34" charset="0"/>
              </a:rPr>
              <a:t>Goal: </a:t>
            </a:r>
            <a:r>
              <a:rPr lang="de-DE" sz="2400" dirty="0" err="1" smtClean="0">
                <a:latin typeface="Calibri" pitchFamily="34" charset="0"/>
              </a:rPr>
              <a:t>detecting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faces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extremely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rapidly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high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rates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latin typeface="Calibri" pitchFamily="34" charset="0"/>
              </a:rPr>
              <a:t>Three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contributions</a:t>
            </a:r>
            <a:r>
              <a:rPr lang="de-DE" sz="2400" dirty="0" smtClean="0">
                <a:latin typeface="Calibri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>
                <a:latin typeface="Calibri" pitchFamily="34" charset="0"/>
              </a:rPr>
              <a:t>Integral Image           fast </a:t>
            </a:r>
            <a:r>
              <a:rPr lang="de-DE" sz="2000" dirty="0" err="1" smtClean="0">
                <a:latin typeface="Calibri" pitchFamily="34" charset="0"/>
              </a:rPr>
              <a:t>feature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evaluation</a:t>
            </a:r>
            <a:endParaRPr lang="de-DE" sz="2000" dirty="0" smtClean="0">
              <a:latin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de-DE" sz="2000" dirty="0" err="1" smtClean="0">
                <a:latin typeface="Calibri" pitchFamily="34" charset="0"/>
              </a:rPr>
              <a:t>AdaBoost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learning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algorithm</a:t>
            </a:r>
            <a:r>
              <a:rPr lang="de-DE" sz="2000" dirty="0" smtClean="0">
                <a:latin typeface="Calibri" pitchFamily="34" charset="0"/>
              </a:rPr>
              <a:t>           </a:t>
            </a:r>
            <a:r>
              <a:rPr lang="de-DE" sz="2000" dirty="0" err="1" smtClean="0">
                <a:latin typeface="Calibri" pitchFamily="34" charset="0"/>
              </a:rPr>
              <a:t>Constructing</a:t>
            </a:r>
            <a:r>
              <a:rPr lang="de-DE" sz="2000" dirty="0" smtClean="0">
                <a:latin typeface="Calibri" pitchFamily="34" charset="0"/>
              </a:rPr>
              <a:t> a strong </a:t>
            </a:r>
            <a:r>
              <a:rPr lang="de-DE" sz="2000" dirty="0" err="1" smtClean="0">
                <a:latin typeface="Calibri" pitchFamily="34" charset="0"/>
              </a:rPr>
              <a:t>classifier</a:t>
            </a:r>
            <a:endParaRPr lang="de-DE" sz="2000" dirty="0" smtClean="0">
              <a:latin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de-DE" sz="2000" dirty="0" err="1" smtClean="0">
                <a:latin typeface="Calibri" pitchFamily="34" charset="0"/>
              </a:rPr>
              <a:t>Detector</a:t>
            </a:r>
            <a:r>
              <a:rPr lang="de-DE" sz="2000" dirty="0" smtClean="0">
                <a:latin typeface="Calibri" pitchFamily="34" charset="0"/>
              </a:rPr>
              <a:t>           </a:t>
            </a:r>
            <a:r>
              <a:rPr lang="de-DE" sz="2000" dirty="0" err="1" smtClean="0">
                <a:latin typeface="Calibri" pitchFamily="34" charset="0"/>
              </a:rPr>
              <a:t>Cascade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combining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succesively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more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difficult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classifiers</a:t>
            </a:r>
            <a:r>
              <a:rPr lang="de-DE" sz="2000" dirty="0" smtClean="0">
                <a:latin typeface="Calibri" pitchFamily="34" charset="0"/>
              </a:rPr>
              <a:t> in a </a:t>
            </a:r>
            <a:r>
              <a:rPr lang="de-DE" sz="2000" dirty="0" err="1" smtClean="0">
                <a:latin typeface="Calibri" pitchFamily="34" charset="0"/>
              </a:rPr>
              <a:t>cascade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structure</a:t>
            </a:r>
            <a:endParaRPr lang="de-DE" sz="2000" dirty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2699792" y="306896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139952" y="342900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2123728" y="378904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rchit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648903" cy="208823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932040" y="6093296"/>
            <a:ext cx="2931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3: Simple </a:t>
            </a:r>
            <a:r>
              <a:rPr lang="de-DE" sz="1200" dirty="0" err="1" smtClean="0">
                <a:latin typeface="Calibri" pitchFamily="34" charset="0"/>
              </a:rPr>
              <a:t>depiction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the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framework</a:t>
            </a:r>
            <a:endParaRPr lang="de-DE" sz="1200" dirty="0" smtClean="0">
              <a:latin typeface="Calibri" pitchFamily="34" charset="0"/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smtClean="0">
                <a:latin typeface="Calibri" pitchFamily="34" charset="0"/>
              </a:rPr>
              <a:t>Features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300" cy="4608512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Features: </a:t>
            </a:r>
            <a:r>
              <a:rPr lang="de-DE" sz="2400" dirty="0" err="1" smtClean="0">
                <a:latin typeface="Calibri" pitchFamily="34" charset="0"/>
              </a:rPr>
              <a:t>specific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structures</a:t>
            </a:r>
            <a:r>
              <a:rPr lang="de-DE" sz="2400" dirty="0" smtClean="0">
                <a:latin typeface="Calibri" pitchFamily="34" charset="0"/>
              </a:rPr>
              <a:t> in </a:t>
            </a:r>
            <a:r>
              <a:rPr lang="de-DE" sz="2400" dirty="0" err="1" smtClean="0">
                <a:latin typeface="Calibri" pitchFamily="34" charset="0"/>
              </a:rPr>
              <a:t>images</a:t>
            </a:r>
            <a:r>
              <a:rPr lang="de-DE" sz="2400" dirty="0" smtClean="0">
                <a:latin typeface="Calibri" pitchFamily="34" charset="0"/>
              </a:rPr>
              <a:t> (</a:t>
            </a:r>
            <a:r>
              <a:rPr lang="de-DE" sz="2400" dirty="0" err="1" smtClean="0">
                <a:latin typeface="Calibri" pitchFamily="34" charset="0"/>
              </a:rPr>
              <a:t>points</a:t>
            </a:r>
            <a:r>
              <a:rPr lang="de-DE" sz="2400" dirty="0" smtClean="0">
                <a:latin typeface="Calibri" pitchFamily="34" charset="0"/>
              </a:rPr>
              <a:t>, </a:t>
            </a:r>
            <a:r>
              <a:rPr lang="de-DE" sz="2400" dirty="0" err="1" smtClean="0">
                <a:latin typeface="Calibri" pitchFamily="34" charset="0"/>
              </a:rPr>
              <a:t>edges</a:t>
            </a:r>
            <a:r>
              <a:rPr lang="de-DE" sz="2400" dirty="0" smtClean="0">
                <a:latin typeface="Calibri" pitchFamily="34" charset="0"/>
              </a:rPr>
              <a:t>, </a:t>
            </a:r>
            <a:r>
              <a:rPr lang="de-DE" sz="2400" dirty="0" err="1" smtClean="0">
                <a:latin typeface="Calibri" pitchFamily="34" charset="0"/>
              </a:rPr>
              <a:t>objects</a:t>
            </a:r>
            <a:r>
              <a:rPr lang="de-DE" sz="2400" dirty="0" smtClean="0">
                <a:latin typeface="Calibri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Grafik 5" descr="screensho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2448272" cy="1080120"/>
          </a:xfrm>
          <a:prstGeom prst="rect">
            <a:avLst/>
          </a:prstGeom>
        </p:spPr>
      </p:pic>
      <p:pic>
        <p:nvPicPr>
          <p:cNvPr id="7" name="Grafik 6" descr="screensh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852936"/>
            <a:ext cx="2880320" cy="105254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386104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4: a) </a:t>
            </a:r>
            <a:r>
              <a:rPr lang="de-DE" sz="1200" dirty="0" err="1" smtClean="0">
                <a:latin typeface="Calibri" pitchFamily="34" charset="0"/>
              </a:rPr>
              <a:t>two-rectangle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feature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15816" y="386104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b) </a:t>
            </a:r>
            <a:r>
              <a:rPr lang="de-DE" sz="1200" dirty="0" err="1" smtClean="0">
                <a:latin typeface="Calibri" pitchFamily="34" charset="0"/>
              </a:rPr>
              <a:t>three-rectangle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feature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16016" y="386104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c) </a:t>
            </a:r>
            <a:r>
              <a:rPr lang="de-DE" sz="1200" dirty="0" err="1" smtClean="0">
                <a:latin typeface="Calibri" pitchFamily="34" charset="0"/>
              </a:rPr>
              <a:t>four-rectangle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feature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22768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   </a:t>
            </a:r>
            <a:r>
              <a:rPr lang="de-DE" sz="2400" dirty="0" err="1" smtClean="0">
                <a:latin typeface="Calibri" pitchFamily="34" charset="0"/>
              </a:rPr>
              <a:t>Three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types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features</a:t>
            </a:r>
            <a:r>
              <a:rPr lang="de-DE" sz="2400" dirty="0" smtClean="0">
                <a:latin typeface="Calibri" pitchFamily="34" charset="0"/>
              </a:rPr>
              <a:t>: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458112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sz="2400" dirty="0" smtClean="0">
                <a:latin typeface="Calibri" pitchFamily="34" charset="0"/>
              </a:rPr>
              <a:t>Value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feature</a:t>
            </a:r>
            <a:r>
              <a:rPr lang="de-DE" sz="2400" dirty="0" smtClean="0">
                <a:latin typeface="Calibri" pitchFamily="34" charset="0"/>
              </a:rPr>
              <a:t> = </a:t>
            </a:r>
            <a:r>
              <a:rPr lang="de-DE" sz="2400" dirty="0" err="1" smtClean="0">
                <a:latin typeface="Calibri" pitchFamily="34" charset="0"/>
              </a:rPr>
              <a:t>sum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pixels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from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grey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rectangles</a:t>
            </a:r>
            <a:r>
              <a:rPr lang="de-DE" sz="2400" dirty="0" smtClean="0">
                <a:latin typeface="Calibri" pitchFamily="34" charset="0"/>
              </a:rPr>
              <a:t> – </a:t>
            </a:r>
            <a:r>
              <a:rPr lang="de-DE" sz="2400" dirty="0" err="1" smtClean="0">
                <a:latin typeface="Calibri" pitchFamily="34" charset="0"/>
              </a:rPr>
              <a:t>sum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 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pixels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from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white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rectangles</a:t>
            </a:r>
            <a:r>
              <a:rPr lang="de-DE" sz="2400" dirty="0" smtClean="0">
                <a:latin typeface="Calibri" pitchFamily="34" charset="0"/>
              </a:rPr>
              <a:t> 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Grafik 14" descr="men christian bale grayscale actors faces blurred background portraits_www.wall321.com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564904"/>
            <a:ext cx="1897393" cy="142304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865171" y="4005064"/>
            <a:ext cx="227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5:Photo </a:t>
            </a:r>
            <a:r>
              <a:rPr lang="de-DE" sz="1200" dirty="0" err="1" smtClean="0">
                <a:latin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</a:rPr>
              <a:t> Christian </a:t>
            </a:r>
            <a:r>
              <a:rPr lang="de-DE" sz="1200" dirty="0" err="1" smtClean="0">
                <a:latin typeface="Calibri" pitchFamily="34" charset="0"/>
              </a:rPr>
              <a:t>Bale</a:t>
            </a:r>
            <a:r>
              <a:rPr lang="de-DE" sz="1200" dirty="0" smtClean="0">
                <a:latin typeface="Calibri" pitchFamily="34" charset="0"/>
              </a:rPr>
              <a:t> in </a:t>
            </a:r>
            <a:r>
              <a:rPr lang="de-DE" sz="1200" dirty="0" err="1" smtClean="0">
                <a:latin typeface="Calibri" pitchFamily="34" charset="0"/>
              </a:rPr>
              <a:t>greyscale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380312" y="3068960"/>
            <a:ext cx="648072" cy="28803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smtClean="0">
                <a:latin typeface="Calibri" pitchFamily="34" charset="0"/>
              </a:rPr>
              <a:t>Features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622" cy="45371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400" u="sng" dirty="0" err="1" smtClean="0">
                <a:latin typeface="Calibri" pitchFamily="34" charset="0"/>
              </a:rPr>
              <a:t>Location</a:t>
            </a:r>
            <a:r>
              <a:rPr lang="de-DE" sz="2400" u="sng" dirty="0" smtClean="0">
                <a:latin typeface="Calibri" pitchFamily="34" charset="0"/>
              </a:rPr>
              <a:t> </a:t>
            </a:r>
            <a:r>
              <a:rPr lang="de-DE" sz="2400" u="sng" dirty="0" err="1" smtClean="0">
                <a:latin typeface="Calibri" pitchFamily="34" charset="0"/>
              </a:rPr>
              <a:t>and</a:t>
            </a:r>
            <a:r>
              <a:rPr lang="de-DE" sz="2400" u="sng" dirty="0" smtClean="0">
                <a:latin typeface="Calibri" pitchFamily="34" charset="0"/>
              </a:rPr>
              <a:t> </a:t>
            </a:r>
            <a:r>
              <a:rPr lang="de-DE" sz="2400" u="sng" dirty="0" err="1" smtClean="0">
                <a:latin typeface="Calibri" pitchFamily="34" charset="0"/>
              </a:rPr>
              <a:t>scaling</a:t>
            </a:r>
            <a:r>
              <a:rPr lang="de-DE" sz="2400" u="sng" dirty="0" smtClean="0">
                <a:latin typeface="Calibri" pitchFamily="34" charset="0"/>
              </a:rPr>
              <a:t> </a:t>
            </a:r>
            <a:r>
              <a:rPr lang="de-DE" sz="2400" u="sng" dirty="0" err="1" smtClean="0">
                <a:latin typeface="Calibri" pitchFamily="34" charset="0"/>
              </a:rPr>
              <a:t>of</a:t>
            </a:r>
            <a:r>
              <a:rPr lang="de-DE" sz="2400" u="sng" dirty="0" smtClean="0">
                <a:latin typeface="Calibri" pitchFamily="34" charset="0"/>
              </a:rPr>
              <a:t> a </a:t>
            </a:r>
            <a:r>
              <a:rPr lang="de-DE" sz="2400" u="sng" dirty="0" err="1" smtClean="0">
                <a:latin typeface="Calibri" pitchFamily="34" charset="0"/>
              </a:rPr>
              <a:t>feature</a:t>
            </a:r>
            <a:r>
              <a:rPr lang="de-DE" sz="2400" dirty="0" smtClean="0">
                <a:latin typeface="Calibri" pitchFamily="34" charset="0"/>
              </a:rPr>
              <a:t>: different </a:t>
            </a:r>
            <a:r>
              <a:rPr lang="de-DE" sz="2400" dirty="0" err="1" smtClean="0">
                <a:latin typeface="Calibri" pitchFamily="34" charset="0"/>
              </a:rPr>
              <a:t>positions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and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scales</a:t>
            </a:r>
            <a:r>
              <a:rPr lang="de-DE" sz="2400" dirty="0" smtClean="0">
                <a:latin typeface="Calibri" pitchFamily="34" charset="0"/>
              </a:rPr>
              <a:t> in </a:t>
            </a:r>
            <a:r>
              <a:rPr lang="de-DE" sz="2400" dirty="0" err="1" smtClean="0">
                <a:latin typeface="Calibri" pitchFamily="34" charset="0"/>
              </a:rPr>
              <a:t>the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window</a:t>
            </a:r>
            <a:endParaRPr lang="de-DE" sz="24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400" u="sng" dirty="0" smtClean="0">
              <a:latin typeface="Calibri" pitchFamily="34" charset="0"/>
            </a:endParaRPr>
          </a:p>
          <a:p>
            <a:pPr>
              <a:buNone/>
            </a:pPr>
            <a:endParaRPr lang="de-DE" sz="2400" dirty="0" smtClean="0"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4" name="Grafik 13" descr="Unbenan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672408" cy="233811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60032" y="2852936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Number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rectangle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features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  in a 24x24 Pixel </a:t>
            </a:r>
            <a:r>
              <a:rPr lang="de-DE" sz="2400" dirty="0" err="1" smtClean="0">
                <a:latin typeface="Calibri" pitchFamily="34" charset="0"/>
              </a:rPr>
              <a:t>detection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  </a:t>
            </a:r>
            <a:r>
              <a:rPr lang="de-DE" sz="2400" dirty="0" err="1" smtClean="0">
                <a:latin typeface="Calibri" pitchFamily="34" charset="0"/>
              </a:rPr>
              <a:t>window</a:t>
            </a:r>
            <a:r>
              <a:rPr lang="de-DE" sz="2400" dirty="0" smtClean="0">
                <a:latin typeface="Calibri" pitchFamily="34" charset="0"/>
              </a:rPr>
              <a:t>         </a:t>
            </a:r>
            <a:r>
              <a:rPr lang="de-DE" sz="2400" dirty="0" err="1" smtClean="0">
                <a:latin typeface="Calibri" pitchFamily="34" charset="0"/>
              </a:rPr>
              <a:t>over</a:t>
            </a:r>
            <a:r>
              <a:rPr lang="de-DE" sz="2400" dirty="0" smtClean="0">
                <a:latin typeface="Calibri" pitchFamily="34" charset="0"/>
              </a:rPr>
              <a:t> 180.000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6084168" y="3717032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51520" y="508518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Why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is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the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object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detection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procedure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based</a:t>
            </a:r>
            <a:r>
              <a:rPr lang="de-DE" sz="2000" dirty="0" smtClean="0">
                <a:latin typeface="Calibri" pitchFamily="34" charset="0"/>
              </a:rPr>
              <a:t> on </a:t>
            </a:r>
            <a:r>
              <a:rPr lang="de-DE" sz="2000" dirty="0" err="1" smtClean="0">
                <a:latin typeface="Calibri" pitchFamily="34" charset="0"/>
              </a:rPr>
              <a:t>features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and</a:t>
            </a:r>
            <a:endParaRPr lang="de-DE" sz="2000" dirty="0" smtClean="0">
              <a:latin typeface="Calibri" pitchFamily="34" charset="0"/>
            </a:endParaRPr>
          </a:p>
          <a:p>
            <a:r>
              <a:rPr lang="de-DE" sz="2000" dirty="0" smtClean="0">
                <a:latin typeface="Calibri" pitchFamily="34" charset="0"/>
              </a:rPr>
              <a:t> not on </a:t>
            </a:r>
            <a:r>
              <a:rPr lang="de-DE" sz="2000" dirty="0" err="1" smtClean="0">
                <a:latin typeface="Calibri" pitchFamily="34" charset="0"/>
              </a:rPr>
              <a:t>pixels</a:t>
            </a:r>
            <a:r>
              <a:rPr lang="de-DE" sz="2000" dirty="0" smtClean="0">
                <a:latin typeface="Calibri" pitchFamily="34" charset="0"/>
              </a:rPr>
              <a:t>?</a:t>
            </a:r>
          </a:p>
          <a:p>
            <a:endParaRPr lang="de-DE" sz="2000" dirty="0" smtClean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79712" y="4653136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</a:rPr>
              <a:t>Figure</a:t>
            </a:r>
            <a:r>
              <a:rPr lang="de-DE" sz="1200" dirty="0" smtClean="0">
                <a:latin typeface="Calibri" pitchFamily="34" charset="0"/>
              </a:rPr>
              <a:t> 6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4400" b="0" u="sng" dirty="0" err="1" smtClean="0">
                <a:latin typeface="Calibri" pitchFamily="34" charset="0"/>
              </a:rPr>
              <a:t>Overview</a:t>
            </a:r>
            <a:endParaRPr lang="de-DE" sz="4400" b="0" u="sng" dirty="0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1"/>
            <a:ext cx="8496622" cy="4608488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951-C137-4E99-B20A-220BEF8A76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457890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Foundations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DE" sz="1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Computer Vision</a:t>
            </a:r>
          </a:p>
          <a:p>
            <a:r>
              <a:rPr lang="de-DE" sz="1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Christos Stoilas</a:t>
            </a:r>
            <a:endParaRPr lang="de-DE" sz="1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39552" y="1844824"/>
          <a:ext cx="4151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face_detection_2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988840"/>
            <a:ext cx="3502732" cy="252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Office PowerPoint</Application>
  <PresentationFormat>Bildschirmpräsentation (4:3)</PresentationFormat>
  <Paragraphs>429</Paragraphs>
  <Slides>22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Default Design</vt:lpstr>
      <vt:lpstr>Formel</vt:lpstr>
      <vt:lpstr>Foundations of Computer Vision</vt:lpstr>
      <vt:lpstr>Folie 2</vt:lpstr>
      <vt:lpstr>Overview</vt:lpstr>
      <vt:lpstr>Overview</vt:lpstr>
      <vt:lpstr>Viola Jones Framework</vt:lpstr>
      <vt:lpstr>Overview</vt:lpstr>
      <vt:lpstr>Features</vt:lpstr>
      <vt:lpstr>Features</vt:lpstr>
      <vt:lpstr>Overview</vt:lpstr>
      <vt:lpstr>Integral Image / Summed Area Table </vt:lpstr>
      <vt:lpstr>Integral Image / Summed Area Table</vt:lpstr>
      <vt:lpstr>Overview</vt:lpstr>
      <vt:lpstr>Boosting</vt:lpstr>
      <vt:lpstr>AdaBoost learning algorithm</vt:lpstr>
      <vt:lpstr>Overview</vt:lpstr>
      <vt:lpstr>Detector Cascade </vt:lpstr>
      <vt:lpstr>Overview</vt:lpstr>
      <vt:lpstr>Results</vt:lpstr>
      <vt:lpstr>Overview</vt:lpstr>
      <vt:lpstr>Conclusion</vt:lpstr>
      <vt:lpstr>Folie 21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Christakos</dc:creator>
  <cp:lastModifiedBy>Christakos</cp:lastModifiedBy>
  <cp:revision>327</cp:revision>
  <dcterms:created xsi:type="dcterms:W3CDTF">2014-11-09T22:10:06Z</dcterms:created>
  <dcterms:modified xsi:type="dcterms:W3CDTF">2014-12-21T18:09:36Z</dcterms:modified>
</cp:coreProperties>
</file>