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1" r:id="rId3"/>
    <p:sldId id="266" r:id="rId4"/>
    <p:sldId id="267" r:id="rId5"/>
    <p:sldId id="262" r:id="rId6"/>
    <p:sldId id="258" r:id="rId7"/>
    <p:sldId id="268" r:id="rId8"/>
    <p:sldId id="272" r:id="rId9"/>
    <p:sldId id="274" r:id="rId10"/>
    <p:sldId id="269" r:id="rId11"/>
    <p:sldId id="273" r:id="rId12"/>
    <p:sldId id="270" r:id="rId13"/>
    <p:sldId id="271" r:id="rId14"/>
    <p:sldId id="275" r:id="rId15"/>
    <p:sldId id="260" r:id="rId16"/>
    <p:sldId id="276" r:id="rId17"/>
    <p:sldId id="264" r:id="rId18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3776"/>
    <a:srgbClr val="4D92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68" autoAdjust="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1330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6937D-10D5-9A4E-8AE5-3BD40A349CB2}" type="datetimeFigureOut">
              <a:rPr lang="en-US" smtClean="0"/>
              <a:t>6/2/2015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F51CD-B87E-504E-9940-0A8EC0898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560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FCC8-D1FC-D145-A009-25D2FF8D2EB2}" type="datetimeFigureOut">
              <a:rPr lang="en-US" smtClean="0"/>
              <a:t>6/2/2015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46913-DBF3-5540-BABC-D9F21B354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461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7" name="Picture 518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3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358775" y="1827213"/>
            <a:ext cx="8424863" cy="12954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de-DE" noProof="0" dirty="0" smtClean="0"/>
          </a:p>
        </p:txBody>
      </p:sp>
      <p:sp>
        <p:nvSpPr>
          <p:cNvPr id="5135" name="Rectangle 1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58775" y="1143000"/>
            <a:ext cx="8424863" cy="6858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marL="0" indent="0"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Computer Aided Medical Procedures</a:t>
            </a:r>
            <a:endParaRPr lang="de-DE" noProof="0" dirty="0" smtClean="0"/>
          </a:p>
        </p:txBody>
      </p:sp>
    </p:spTree>
    <p:extLst>
      <p:ext uri="{BB962C8B-B14F-4D97-AF65-F5344CB8AC3E}">
        <p14:creationId xmlns:p14="http://schemas.microsoft.com/office/powerpoint/2010/main" val="807090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876800" y="6324600"/>
            <a:ext cx="32766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fld id="{0C239D90-B595-5D48-BAA1-D0EA0BEDDE62}" type="datetime4">
              <a:rPr lang="en-US" smtClean="0"/>
              <a:t>June 2, 2015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24600"/>
            <a:ext cx="10668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en-US" dirty="0" smtClean="0"/>
              <a:t>Slide </a:t>
            </a:r>
            <a:fld id="{E27654B9-2CBC-E046-9B7E-70345D26D3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117172" y="6324600"/>
            <a:ext cx="3759628" cy="533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Computer Aided Medical Procedures</a:t>
            </a:r>
          </a:p>
        </p:txBody>
      </p:sp>
    </p:spTree>
    <p:extLst>
      <p:ext uri="{BB962C8B-B14F-4D97-AF65-F5344CB8AC3E}">
        <p14:creationId xmlns:p14="http://schemas.microsoft.com/office/powerpoint/2010/main" val="288750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8613" y="914400"/>
            <a:ext cx="2105025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8775" y="914400"/>
            <a:ext cx="6167438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876800" y="6324600"/>
            <a:ext cx="32766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fld id="{BE0853B1-6B83-8641-967E-5D815622BD85}" type="datetime4">
              <a:rPr lang="en-US" smtClean="0"/>
              <a:t>June 2, 2015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24600"/>
            <a:ext cx="10668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en-US" dirty="0" smtClean="0"/>
              <a:t>Slide </a:t>
            </a:r>
            <a:fld id="{E27654B9-2CBC-E046-9B7E-70345D26D3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117172" y="6324600"/>
            <a:ext cx="3759628" cy="533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Computer Aided Medical Procedures</a:t>
            </a:r>
          </a:p>
        </p:txBody>
      </p:sp>
    </p:spTree>
    <p:extLst>
      <p:ext uri="{BB962C8B-B14F-4D97-AF65-F5344CB8AC3E}">
        <p14:creationId xmlns:p14="http://schemas.microsoft.com/office/powerpoint/2010/main" val="115330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76800" y="6324600"/>
            <a:ext cx="32766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fld id="{A7BDDEFD-4FCF-7348-AEF1-A537DD785750}" type="datetime4">
              <a:rPr lang="en-US" smtClean="0"/>
              <a:t>June 2, 2015</a:t>
            </a:fld>
            <a:endParaRPr lang="en-US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117172" y="6324600"/>
            <a:ext cx="3759628" cy="533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Computer Aided Medical Procedures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24600"/>
            <a:ext cx="10668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en-US" dirty="0" smtClean="0"/>
              <a:t>Slide </a:t>
            </a:r>
            <a:fld id="{E27654B9-2CBC-E046-9B7E-70345D26D3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029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5"/>
          <p:cNvSpPr>
            <a:spLocks noGrp="1" noChangeArrowheads="1"/>
          </p:cNvSpPr>
          <p:nvPr>
            <p:ph type="subTitle" idx="12" hasCustomPrompt="1"/>
          </p:nvPr>
        </p:nvSpPr>
        <p:spPr>
          <a:xfrm>
            <a:off x="358775" y="1143000"/>
            <a:ext cx="8424863" cy="6858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marL="0" indent="0"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Computer Aided Medical Procedures</a:t>
            </a:r>
            <a:endParaRPr lang="de-DE" noProof="0" dirty="0" smtClean="0"/>
          </a:p>
        </p:txBody>
      </p:sp>
      <p:sp>
        <p:nvSpPr>
          <p:cNvPr id="15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358775" y="1828800"/>
            <a:ext cx="8424863" cy="12954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de-DE" noProof="0" dirty="0" smtClean="0"/>
          </a:p>
        </p:txBody>
      </p:sp>
    </p:spTree>
    <p:extLst>
      <p:ext uri="{BB962C8B-B14F-4D97-AF65-F5344CB8AC3E}">
        <p14:creationId xmlns:p14="http://schemas.microsoft.com/office/powerpoint/2010/main" val="2283813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828800"/>
            <a:ext cx="4135438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828800"/>
            <a:ext cx="413702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876800" y="6324600"/>
            <a:ext cx="32766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fld id="{42B6532A-7E98-454E-948A-0401BD295DE6}" type="datetime4">
              <a:rPr lang="en-US" smtClean="0"/>
              <a:t>June 2, 2015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24600"/>
            <a:ext cx="10668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en-US" dirty="0" smtClean="0"/>
              <a:t>Slide </a:t>
            </a:r>
            <a:fld id="{E27654B9-2CBC-E046-9B7E-70345D26D3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117172" y="6324600"/>
            <a:ext cx="3759628" cy="533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Computer Aided Medical Procedures</a:t>
            </a:r>
          </a:p>
        </p:txBody>
      </p:sp>
    </p:spTree>
    <p:extLst>
      <p:ext uri="{BB962C8B-B14F-4D97-AF65-F5344CB8AC3E}">
        <p14:creationId xmlns:p14="http://schemas.microsoft.com/office/powerpoint/2010/main" val="366523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876800" y="6324600"/>
            <a:ext cx="32766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fld id="{5D852E79-32C9-6248-B23F-9F291A86DBFF}" type="datetime4">
              <a:rPr lang="en-US" smtClean="0"/>
              <a:t>June 2, 2015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077200" y="6324600"/>
            <a:ext cx="10668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en-US" dirty="0" smtClean="0"/>
              <a:t>Slide </a:t>
            </a:r>
            <a:fld id="{E27654B9-2CBC-E046-9B7E-70345D26D3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1117172" y="6324600"/>
            <a:ext cx="3759628" cy="533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Computer Aided Medical Procedures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657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876800" y="6324600"/>
            <a:ext cx="32766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fld id="{79DECB52-E1A5-D648-8B52-D41A27A3687C}" type="datetime4">
              <a:rPr lang="en-US" smtClean="0"/>
              <a:t>June 2, 2015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24600"/>
            <a:ext cx="10668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en-US" dirty="0" smtClean="0"/>
              <a:t>Slide </a:t>
            </a:r>
            <a:fld id="{E27654B9-2CBC-E046-9B7E-70345D26D3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117172" y="6324600"/>
            <a:ext cx="3759628" cy="533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Computer Aided Medical Procedures</a:t>
            </a:r>
          </a:p>
        </p:txBody>
      </p:sp>
    </p:spTree>
    <p:extLst>
      <p:ext uri="{BB962C8B-B14F-4D97-AF65-F5344CB8AC3E}">
        <p14:creationId xmlns:p14="http://schemas.microsoft.com/office/powerpoint/2010/main" val="354950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876800" y="6324600"/>
            <a:ext cx="32766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fld id="{C23862A7-D8FE-8B40-8B6F-7B9DEB3BEAA4}" type="datetime4">
              <a:rPr lang="en-US" smtClean="0"/>
              <a:t>June 2, 2015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24600"/>
            <a:ext cx="10668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en-US" dirty="0" smtClean="0"/>
              <a:t>Slide </a:t>
            </a:r>
            <a:fld id="{E27654B9-2CBC-E046-9B7E-70345D26D3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117172" y="6324600"/>
            <a:ext cx="3759628" cy="533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Computer Aided Medical Procedures</a:t>
            </a:r>
          </a:p>
        </p:txBody>
      </p:sp>
    </p:spTree>
    <p:extLst>
      <p:ext uri="{BB962C8B-B14F-4D97-AF65-F5344CB8AC3E}">
        <p14:creationId xmlns:p14="http://schemas.microsoft.com/office/powerpoint/2010/main" val="439376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876800" y="6324600"/>
            <a:ext cx="32766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fld id="{B2AF2977-0DCA-594A-82AD-9177AB332C8C}" type="datetime4">
              <a:rPr lang="en-US" smtClean="0"/>
              <a:t>June 2, 2015</a:t>
            </a:fld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24600"/>
            <a:ext cx="10668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en-US" dirty="0" smtClean="0"/>
              <a:t>Slide </a:t>
            </a:r>
            <a:fld id="{E27654B9-2CBC-E046-9B7E-70345D26D3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117172" y="6324600"/>
            <a:ext cx="3759628" cy="533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Computer Aided Medical Procedures</a:t>
            </a:r>
          </a:p>
        </p:txBody>
      </p:sp>
    </p:spTree>
    <p:extLst>
      <p:ext uri="{BB962C8B-B14F-4D97-AF65-F5344CB8AC3E}">
        <p14:creationId xmlns:p14="http://schemas.microsoft.com/office/powerpoint/2010/main" val="1669528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876800" y="6324600"/>
            <a:ext cx="32766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fld id="{6E09D0C5-C17A-964D-9CE3-5C11F12B2415}" type="datetime4">
              <a:rPr lang="en-US" smtClean="0"/>
              <a:t>June 2, 2015</a:t>
            </a:fld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24600"/>
            <a:ext cx="10668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en-US" dirty="0" smtClean="0"/>
              <a:t>Slide </a:t>
            </a:r>
            <a:fld id="{E27654B9-2CBC-E046-9B7E-70345D26D3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117172" y="6324600"/>
            <a:ext cx="3759628" cy="533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Computer Aided Medical Procedures</a:t>
            </a:r>
          </a:p>
        </p:txBody>
      </p:sp>
    </p:spTree>
    <p:extLst>
      <p:ext uri="{BB962C8B-B14F-4D97-AF65-F5344CB8AC3E}">
        <p14:creationId xmlns:p14="http://schemas.microsoft.com/office/powerpoint/2010/main" val="219420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228600"/>
            <a:ext cx="84042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066800"/>
            <a:ext cx="842486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76800" y="6324600"/>
            <a:ext cx="32766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fld id="{2F01D37D-DDD0-5C47-9B59-90FAD879C2F1}" type="datetime4">
              <a:rPr lang="en-US" smtClean="0"/>
              <a:t>June 2, 2015</a:t>
            </a:fld>
            <a:endParaRPr lang="en-US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324600"/>
            <a:ext cx="10668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FFFFFF"/>
                </a:solidFill>
                <a:latin typeface="TUM Neue Helvetica 55 Regular" charset="0"/>
                <a:cs typeface="+mn-cs"/>
              </a:defRPr>
            </a:lvl1pPr>
          </a:lstStyle>
          <a:p>
            <a:r>
              <a:rPr lang="en-US" dirty="0" smtClean="0"/>
              <a:t>Slide </a:t>
            </a:r>
            <a:fld id="{E27654B9-2CBC-E046-9B7E-70345D26D3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117172" y="6324600"/>
            <a:ext cx="3759628" cy="533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Computer Aided Medical Procedures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TUM Neue Helvetica 55 Regular" pitchFamily="34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TUM Neue Helvetica 55 Regular" pitchFamily="34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TUM Neue Helvetica 55 Regular" pitchFamily="34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TUM Neue Helvetica 55 Regular" pitchFamily="34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TUM Neue Helvetica 55 Regular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TUM Neue Helvetica 55 Regular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TUM Neue Helvetica 55 Regular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TUM Neue Helvetica 55 Regular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333333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rgbClr val="333333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rgbClr val="333333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rgbClr val="333333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5230" y="1827213"/>
            <a:ext cx="6618408" cy="1295400"/>
          </a:xfrm>
        </p:spPr>
        <p:txBody>
          <a:bodyPr/>
          <a:lstStyle/>
          <a:p>
            <a:r>
              <a:rPr lang="en-US" b="0" dirty="0"/>
              <a:t>Reducing the </a:t>
            </a:r>
            <a:r>
              <a:rPr lang="en-US" b="0" dirty="0" smtClean="0"/>
              <a:t>orthopedic </a:t>
            </a:r>
            <a:r>
              <a:rPr lang="en-US" b="0" dirty="0"/>
              <a:t>risk of cycling with a vision-based </a:t>
            </a:r>
            <a:r>
              <a:rPr lang="en-US" b="0" dirty="0" smtClean="0"/>
              <a:t>scanner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5230" y="738054"/>
            <a:ext cx="8424863" cy="685800"/>
          </a:xfrm>
        </p:spPr>
        <p:txBody>
          <a:bodyPr/>
          <a:lstStyle/>
          <a:p>
            <a:r>
              <a:rPr lang="en-US" dirty="0">
                <a:solidFill>
                  <a:srgbClr val="4D92CE"/>
                </a:solidFill>
              </a:rPr>
              <a:t>Project Management and software development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65230" y="2891453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D92CE"/>
                </a:solidFill>
              </a:rPr>
              <a:t>Project Requirements Presentation</a:t>
            </a:r>
            <a:endParaRPr lang="en-US" dirty="0">
              <a:solidFill>
                <a:srgbClr val="4D92C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5230" y="3525972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Mahdi Saleh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2" y="5796232"/>
            <a:ext cx="782053" cy="7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6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39" y="1484397"/>
            <a:ext cx="5430837" cy="426079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4978687"/>
            <a:ext cx="2163845" cy="1784615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vision tasks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BDDEFD-4FCF-7348-AEF1-A537DD785750}" type="datetime4">
              <a:rPr lang="en-US" smtClean="0"/>
              <a:t>June 2,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Computer Aided Medical Procedures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66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4978687"/>
            <a:ext cx="2163845" cy="1784615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vision tasks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BDDEFD-4FCF-7348-AEF1-A537DD785750}" type="datetime4">
              <a:rPr lang="en-US" smtClean="0"/>
              <a:t>June 2,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Computer Aided Medical Procedures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11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4597" y="1081824"/>
            <a:ext cx="59133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/>
              <a:t>Calculating body parts’ sizes</a:t>
            </a:r>
            <a:endParaRPr lang="en-US" b="1" dirty="0"/>
          </a:p>
          <a:p>
            <a:pPr>
              <a:lnSpc>
                <a:spcPct val="150000"/>
              </a:lnSpc>
            </a:pPr>
            <a:r>
              <a:rPr lang="en-US" b="1" dirty="0"/>
              <a:t>	</a:t>
            </a:r>
            <a:r>
              <a:rPr lang="en-US" dirty="0"/>
              <a:t>using </a:t>
            </a:r>
            <a:r>
              <a:rPr lang="en-US" dirty="0" smtClean="0"/>
              <a:t>Euclidean distance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	we can use mean of several frames</a:t>
            </a:r>
          </a:p>
          <a:p>
            <a:pPr>
              <a:lnSpc>
                <a:spcPct val="150000"/>
              </a:lnSpc>
            </a:pPr>
            <a:endParaRPr lang="en-US" b="1" dirty="0" smtClean="0"/>
          </a:p>
          <a:p>
            <a:pPr>
              <a:lnSpc>
                <a:spcPct val="150000"/>
              </a:lnSpc>
            </a:pPr>
            <a:r>
              <a:rPr lang="en-US" b="1" dirty="0" smtClean="0"/>
              <a:t>Calculating real world lengths</a:t>
            </a:r>
            <a:endParaRPr lang="en-US" b="1" dirty="0" smtClean="0"/>
          </a:p>
          <a:p>
            <a:pPr>
              <a:lnSpc>
                <a:spcPct val="150000"/>
              </a:lnSpc>
            </a:pPr>
            <a:r>
              <a:rPr lang="en-US" b="1" dirty="0"/>
              <a:t>	</a:t>
            </a:r>
            <a:r>
              <a:rPr lang="en-US" dirty="0" smtClean="0"/>
              <a:t>Detecting</a:t>
            </a:r>
            <a:r>
              <a:rPr lang="en-US" dirty="0" smtClean="0"/>
              <a:t> two fixed markers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	</a:t>
            </a:r>
            <a:r>
              <a:rPr lang="en-US" dirty="0" smtClean="0"/>
              <a:t>Using stereovision cameras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AdvP7B6C"/>
              </a:rPr>
              <a:t>	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33" y="2042255"/>
            <a:ext cx="312544" cy="315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33" y="3266730"/>
            <a:ext cx="312544" cy="3150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15" y="2814564"/>
            <a:ext cx="283913" cy="3470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33" y="1633195"/>
            <a:ext cx="312544" cy="3150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23" y="1215525"/>
            <a:ext cx="283913" cy="3470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33" y="3678675"/>
            <a:ext cx="312544" cy="3150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675" y="2567831"/>
            <a:ext cx="4368301" cy="327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6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Bicycle relevant tasks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BDDEFD-4FCF-7348-AEF1-A537DD785750}" type="datetime4">
              <a:rPr lang="en-US" smtClean="0"/>
              <a:t>June 2, 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12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793" y="2391937"/>
            <a:ext cx="5473368" cy="1913794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4978687"/>
            <a:ext cx="2163845" cy="1784615"/>
          </a:xfr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Computer Aided Medical Procedures</a:t>
            </a:r>
          </a:p>
        </p:txBody>
      </p:sp>
    </p:spTree>
    <p:extLst>
      <p:ext uri="{BB962C8B-B14F-4D97-AF65-F5344CB8AC3E}">
        <p14:creationId xmlns:p14="http://schemas.microsoft.com/office/powerpoint/2010/main" val="218502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Bicycle relevant tasks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BDDEFD-4FCF-7348-AEF1-A537DD785750}" type="datetime4">
              <a:rPr lang="en-US" smtClean="0"/>
              <a:t>June 2, 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76503"/>
              </p:ext>
            </p:extLst>
          </p:nvPr>
        </p:nvGraphicFramePr>
        <p:xfrm>
          <a:off x="1787358" y="950052"/>
          <a:ext cx="5726249" cy="49817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9427"/>
                <a:gridCol w="1924888"/>
                <a:gridCol w="2331934"/>
              </a:tblGrid>
              <a:tr h="61745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73776"/>
                          </a:solidFill>
                        </a:rPr>
                        <a:t>Location</a:t>
                      </a:r>
                      <a:endParaRPr lang="en-US" sz="1600" dirty="0">
                        <a:solidFill>
                          <a:srgbClr val="073776"/>
                        </a:solidFill>
                      </a:endParaRPr>
                    </a:p>
                  </a:txBody>
                  <a:tcPr marL="101377" marR="101377" marT="50689" marB="50689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73776"/>
                          </a:solidFill>
                        </a:rPr>
                        <a:t>Causes</a:t>
                      </a:r>
                      <a:endParaRPr lang="en-US" sz="1600" dirty="0">
                        <a:solidFill>
                          <a:srgbClr val="073776"/>
                        </a:solidFill>
                      </a:endParaRPr>
                    </a:p>
                  </a:txBody>
                  <a:tcPr marL="101377" marR="101377" marT="50689" marB="50689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73776"/>
                          </a:solidFill>
                        </a:rPr>
                        <a:t>Bicycle adjustment</a:t>
                      </a:r>
                      <a:endParaRPr lang="en-US" sz="1600" dirty="0">
                        <a:solidFill>
                          <a:srgbClr val="073776"/>
                        </a:solidFill>
                      </a:endParaRPr>
                    </a:p>
                  </a:txBody>
                  <a:tcPr marL="101377" marR="101377" marT="50689" marB="50689"/>
                </a:tc>
              </a:tr>
              <a:tr h="617456">
                <a:tc rowSpan="5">
                  <a:txBody>
                    <a:bodyPr/>
                    <a:lstStyle/>
                    <a:p>
                      <a:r>
                        <a:rPr lang="en-US" sz="13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Anterior</a:t>
                      </a:r>
                      <a:endParaRPr lang="en-US" sz="1300" dirty="0"/>
                    </a:p>
                  </a:txBody>
                  <a:tcPr marL="101377" marR="101377" marT="50689" marB="50689"/>
                </a:tc>
                <a:tc>
                  <a:txBody>
                    <a:bodyPr/>
                    <a:lstStyle/>
                    <a:p>
                      <a:r>
                        <a:rPr lang="en-US" sz="13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Seat too low</a:t>
                      </a:r>
                      <a:endParaRPr lang="en-US" sz="1300" dirty="0"/>
                    </a:p>
                  </a:txBody>
                  <a:tcPr marL="101377" marR="101377" marT="50689" marB="50689"/>
                </a:tc>
                <a:tc>
                  <a:txBody>
                    <a:bodyPr/>
                    <a:lstStyle/>
                    <a:p>
                      <a:r>
                        <a:rPr lang="en-US" sz="13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Raise seat</a:t>
                      </a:r>
                      <a:endParaRPr lang="en-US" sz="1300" dirty="0"/>
                    </a:p>
                  </a:txBody>
                  <a:tcPr marL="101377" marR="101377" marT="50689" marB="50689"/>
                </a:tc>
              </a:tr>
              <a:tr h="617456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09369" marR="109369" marT="54685" marB="54685"/>
                </a:tc>
                <a:tc>
                  <a:txBody>
                    <a:bodyPr/>
                    <a:lstStyle/>
                    <a:p>
                      <a:r>
                        <a:rPr lang="en-US" sz="13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Seat too far forward</a:t>
                      </a:r>
                      <a:endParaRPr lang="en-US" sz="1300" dirty="0"/>
                    </a:p>
                  </a:txBody>
                  <a:tcPr marL="101377" marR="101377" marT="50689" marB="50689"/>
                </a:tc>
                <a:tc>
                  <a:txBody>
                    <a:bodyPr/>
                    <a:lstStyle/>
                    <a:p>
                      <a:r>
                        <a:rPr lang="en-US" sz="13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Move seat back</a:t>
                      </a:r>
                      <a:endParaRPr lang="en-US" sz="1300" dirty="0"/>
                    </a:p>
                  </a:txBody>
                  <a:tcPr marL="101377" marR="101377" marT="50689" marB="50689"/>
                </a:tc>
              </a:tr>
              <a:tr h="682059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09369" marR="109369" marT="54685" marB="54685"/>
                </a:tc>
                <a:tc>
                  <a:txBody>
                    <a:bodyPr/>
                    <a:lstStyle/>
                    <a:p>
                      <a:r>
                        <a:rPr lang="en-US" sz="13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Climbing too much</a:t>
                      </a:r>
                      <a:endParaRPr lang="en-US" sz="1300" dirty="0"/>
                    </a:p>
                  </a:txBody>
                  <a:tcPr marL="101377" marR="101377" marT="50689" marB="50689"/>
                </a:tc>
                <a:tc>
                  <a:txBody>
                    <a:bodyPr/>
                    <a:lstStyle/>
                    <a:p>
                      <a:r>
                        <a:rPr lang="en-US" sz="13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Reduce climbing</a:t>
                      </a:r>
                      <a:endParaRPr lang="en-US" sz="1300" dirty="0"/>
                    </a:p>
                  </a:txBody>
                  <a:tcPr marL="101377" marR="101377" marT="50689" marB="50689"/>
                </a:tc>
              </a:tr>
              <a:tr h="594998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09369" marR="109369" marT="54685" marB="54685"/>
                </a:tc>
                <a:tc>
                  <a:txBody>
                    <a:bodyPr/>
                    <a:lstStyle/>
                    <a:p>
                      <a:r>
                        <a:rPr lang="en-US" sz="13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Big gears, low rpm</a:t>
                      </a:r>
                      <a:endParaRPr lang="en-US" sz="1300" dirty="0"/>
                    </a:p>
                  </a:txBody>
                  <a:tcPr marL="101377" marR="101377" marT="50689" marB="50689"/>
                </a:tc>
                <a:tc>
                  <a:txBody>
                    <a:bodyPr/>
                    <a:lstStyle/>
                    <a:p>
                      <a:r>
                        <a:rPr lang="en-US" sz="13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Spin more</a:t>
                      </a:r>
                      <a:endParaRPr lang="en-US" sz="1300" dirty="0"/>
                    </a:p>
                  </a:txBody>
                  <a:tcPr marL="101377" marR="101377" marT="50689" marB="50689"/>
                </a:tc>
              </a:tr>
              <a:tr h="617456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09369" marR="109369" marT="54685" marB="54685"/>
                </a:tc>
                <a:tc>
                  <a:txBody>
                    <a:bodyPr/>
                    <a:lstStyle/>
                    <a:p>
                      <a:r>
                        <a:rPr lang="en-US" sz="13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Cranks too long</a:t>
                      </a:r>
                      <a:endParaRPr lang="en-US" sz="1300" dirty="0"/>
                    </a:p>
                  </a:txBody>
                  <a:tcPr marL="101377" marR="101377" marT="50689" marB="50689"/>
                </a:tc>
                <a:tc>
                  <a:txBody>
                    <a:bodyPr/>
                    <a:lstStyle/>
                    <a:p>
                      <a:r>
                        <a:rPr lang="en-US" sz="13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Shorten cranks</a:t>
                      </a:r>
                      <a:endParaRPr lang="en-US" sz="1300" dirty="0"/>
                    </a:p>
                  </a:txBody>
                  <a:tcPr marL="101377" marR="101377" marT="50689" marB="50689"/>
                </a:tc>
              </a:tr>
              <a:tr h="617456">
                <a:tc rowSpan="2">
                  <a:txBody>
                    <a:bodyPr/>
                    <a:lstStyle/>
                    <a:p>
                      <a:r>
                        <a:rPr lang="en-US" sz="13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Posterior</a:t>
                      </a:r>
                      <a:endParaRPr lang="en-US" sz="1300" dirty="0"/>
                    </a:p>
                  </a:txBody>
                  <a:tcPr marL="101377" marR="101377" marT="50689" marB="50689"/>
                </a:tc>
                <a:tc>
                  <a:txBody>
                    <a:bodyPr/>
                    <a:lstStyle/>
                    <a:p>
                      <a:r>
                        <a:rPr lang="en-US" sz="13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Saddle too high</a:t>
                      </a:r>
                      <a:endParaRPr lang="en-US" sz="1300" dirty="0"/>
                    </a:p>
                  </a:txBody>
                  <a:tcPr marL="101377" marR="101377" marT="50689" marB="50689"/>
                </a:tc>
                <a:tc>
                  <a:txBody>
                    <a:bodyPr/>
                    <a:lstStyle/>
                    <a:p>
                      <a:r>
                        <a:rPr lang="en-US" sz="13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Lower saddle</a:t>
                      </a:r>
                      <a:endParaRPr lang="en-US" sz="1300" dirty="0"/>
                    </a:p>
                  </a:txBody>
                  <a:tcPr marL="101377" marR="101377" marT="50689" marB="50689"/>
                </a:tc>
              </a:tr>
              <a:tr h="617456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09369" marR="109369" marT="54685" marB="54685"/>
                </a:tc>
                <a:tc>
                  <a:txBody>
                    <a:bodyPr/>
                    <a:lstStyle/>
                    <a:p>
                      <a:r>
                        <a:rPr lang="en-US" sz="13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Saddle too far back</a:t>
                      </a:r>
                      <a:endParaRPr lang="en-US" sz="1300" dirty="0"/>
                    </a:p>
                  </a:txBody>
                  <a:tcPr marL="101377" marR="101377" marT="50689" marB="50689"/>
                </a:tc>
                <a:tc>
                  <a:txBody>
                    <a:bodyPr/>
                    <a:lstStyle/>
                    <a:p>
                      <a:r>
                        <a:rPr lang="en-US" sz="13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Move saddle forward</a:t>
                      </a:r>
                      <a:endParaRPr lang="en-US" sz="1300" dirty="0"/>
                    </a:p>
                  </a:txBody>
                  <a:tcPr marL="101377" marR="101377" marT="50689" marB="50689"/>
                </a:tc>
              </a:tr>
            </a:tbl>
          </a:graphicData>
        </a:graphic>
      </p:graphicFrame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4978687"/>
            <a:ext cx="2163845" cy="1784615"/>
          </a:xfr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Computer Aided Medical Procedures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40771" y="5888246"/>
            <a:ext cx="4972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Baker A. </a:t>
            </a:r>
            <a:r>
              <a:rPr lang="en-US" sz="1100" dirty="0" smtClean="0"/>
              <a:t>Bicycling Medicine</a:t>
            </a:r>
            <a:r>
              <a:rPr lang="en-US" sz="1100" dirty="0"/>
              <a:t>. New York : Fireside, Simon and Schuster, 1998.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9242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48" y="979901"/>
            <a:ext cx="7735078" cy="4950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BDDEFD-4FCF-7348-AEF1-A537DD785750}" type="datetime4">
              <a:rPr lang="en-US" smtClean="0"/>
              <a:t>June 2, 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4978687"/>
            <a:ext cx="2163845" cy="1784615"/>
          </a:xfr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Computer Aided Medical Procedures</a:t>
            </a:r>
          </a:p>
        </p:txBody>
      </p:sp>
    </p:spTree>
    <p:extLst>
      <p:ext uri="{BB962C8B-B14F-4D97-AF65-F5344CB8AC3E}">
        <p14:creationId xmlns:p14="http://schemas.microsoft.com/office/powerpoint/2010/main" val="130438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4978688"/>
            <a:ext cx="2163844" cy="1784614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Gantt Chart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BDDEFD-4FCF-7348-AEF1-A537DD785750}" type="datetime4">
              <a:rPr lang="en-US" smtClean="0"/>
              <a:t>June 2,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Computer Aided Medical Procedures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15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2185357"/>
            <a:ext cx="8763000" cy="194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1212202"/>
            <a:ext cx="8763000" cy="438150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4978688"/>
            <a:ext cx="2163844" cy="1784614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</a:t>
            </a:r>
            <a:r>
              <a:rPr lang="en-US" dirty="0"/>
              <a:t>p</a:t>
            </a:r>
            <a:r>
              <a:rPr lang="en-US" dirty="0" smtClean="0"/>
              <a:t>lanning so far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BDDEFD-4FCF-7348-AEF1-A537DD785750}" type="datetime4">
              <a:rPr lang="en-US" smtClean="0"/>
              <a:t>June 3,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Computer Aided Medical Procedures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86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4978687"/>
            <a:ext cx="2163845" cy="1784615"/>
          </a:xfr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BDDEFD-4FCF-7348-AEF1-A537DD785750}" type="datetime4">
              <a:rPr lang="en-US" smtClean="0"/>
              <a:t>June 2,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Computer Aided Medical Procedures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17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27342" y="2833325"/>
            <a:ext cx="2049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/>
              <a:t>Thank you!</a:t>
            </a:r>
            <a:endParaRPr lang="en-US" sz="2400" b="1" dirty="0"/>
          </a:p>
          <a:p>
            <a:pPr>
              <a:lnSpc>
                <a:spcPct val="150000"/>
              </a:lnSpc>
            </a:pPr>
            <a:r>
              <a:rPr lang="en-US" sz="2400" b="1" dirty="0"/>
              <a:t>	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09" y="2900090"/>
            <a:ext cx="521833" cy="63779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633" y="2902474"/>
            <a:ext cx="521833" cy="63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4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4978688"/>
            <a:ext cx="2163844" cy="1784614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</a:t>
            </a:r>
            <a:r>
              <a:rPr lang="en-US" dirty="0" smtClean="0"/>
              <a:t>Statement from another view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BDDEFD-4FCF-7348-AEF1-A537DD785750}" type="datetime4">
              <a:rPr lang="en-US" smtClean="0"/>
              <a:t>June 2,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Computer Aided Medical Procedures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animation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9701" y="1062127"/>
            <a:ext cx="6204790" cy="46535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942" y="453246"/>
            <a:ext cx="283913" cy="34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1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4978688"/>
            <a:ext cx="2163844" cy="1784614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</a:t>
            </a:r>
            <a:r>
              <a:rPr lang="en-US" dirty="0" smtClean="0"/>
              <a:t>Statement from another view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BDDEFD-4FCF-7348-AEF1-A537DD785750}" type="datetime4">
              <a:rPr lang="en-US" smtClean="0"/>
              <a:t>June 2,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Computer Aided Medical Procedures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animation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3887" y="1002100"/>
            <a:ext cx="6324121" cy="4743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942" y="453246"/>
            <a:ext cx="283913" cy="3470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98" y="453246"/>
            <a:ext cx="283913" cy="34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7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4978688"/>
            <a:ext cx="2163844" cy="1784614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</a:t>
            </a:r>
            <a:r>
              <a:rPr lang="en-US" dirty="0" smtClean="0"/>
              <a:t>Statement from another view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BDDEFD-4FCF-7348-AEF1-A537DD785750}" type="datetime4">
              <a:rPr lang="en-US" smtClean="0"/>
              <a:t>June 2,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Computer Aided Medical Procedures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4</a:t>
            </a:fld>
            <a:endParaRPr lang="en-US" dirty="0"/>
          </a:p>
        </p:txBody>
      </p:sp>
      <p:pic>
        <p:nvPicPr>
          <p:cNvPr id="3" name="animation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8366" y="1085975"/>
            <a:ext cx="6380026" cy="47850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942" y="453246"/>
            <a:ext cx="283913" cy="3470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98" y="453246"/>
            <a:ext cx="283913" cy="3470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280" y="460630"/>
            <a:ext cx="283913" cy="34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2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4978687"/>
            <a:ext cx="2163845" cy="1784615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Requirements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BDDEFD-4FCF-7348-AEF1-A537DD785750}" type="datetime4">
              <a:rPr lang="en-US" smtClean="0"/>
              <a:t>June 2,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Computer Aided Medical Procedures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106" y="838200"/>
            <a:ext cx="4570158" cy="526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1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4978687"/>
            <a:ext cx="2163845" cy="1784615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Procedure breakdown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BDDEFD-4FCF-7348-AEF1-A537DD785750}" type="datetime4">
              <a:rPr lang="en-US" smtClean="0"/>
              <a:t>June 2,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Computer Aided Medical Procedures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08" y="914079"/>
            <a:ext cx="3260784" cy="533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3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4978687"/>
            <a:ext cx="2163845" cy="1784615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Offline Phase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BDDEFD-4FCF-7348-AEF1-A537DD785750}" type="datetime4">
              <a:rPr lang="en-US" smtClean="0"/>
              <a:t>June 2,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Computer Aided Medical Procedures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516" y="1606855"/>
            <a:ext cx="2541926" cy="312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6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4978687"/>
            <a:ext cx="2163845" cy="1784615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Offline Phase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BDDEFD-4FCF-7348-AEF1-A537DD785750}" type="datetime4">
              <a:rPr lang="en-US" smtClean="0"/>
              <a:t>June 2,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Computer Aided Medical Procedures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4597" y="1081824"/>
            <a:ext cx="59133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/>
              <a:t>Training Data</a:t>
            </a:r>
            <a:endParaRPr lang="en-US" b="1" dirty="0"/>
          </a:p>
          <a:p>
            <a:pPr>
              <a:lnSpc>
                <a:spcPct val="150000"/>
              </a:lnSpc>
            </a:pPr>
            <a:r>
              <a:rPr lang="en-US" b="1" dirty="0"/>
              <a:t>	</a:t>
            </a:r>
            <a:r>
              <a:rPr lang="en-US" dirty="0" smtClean="0"/>
              <a:t>Needs hundreds of Training set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/>
              <a:t>	</a:t>
            </a:r>
            <a:r>
              <a:rPr lang="en-US" dirty="0" smtClean="0"/>
              <a:t>Image sizes: 100*100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b="1" dirty="0" smtClean="0"/>
              <a:t>	</a:t>
            </a:r>
            <a:r>
              <a:rPr lang="en-US" dirty="0" smtClean="0"/>
              <a:t>3-channel images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	Using multiple frames</a:t>
            </a:r>
          </a:p>
          <a:p>
            <a:pPr>
              <a:lnSpc>
                <a:spcPct val="200000"/>
              </a:lnSpc>
            </a:pPr>
            <a:r>
              <a:rPr lang="en-US" b="1" dirty="0" smtClean="0"/>
              <a:t>Deep network</a:t>
            </a:r>
            <a:endParaRPr lang="en-US" b="1" dirty="0" smtClean="0"/>
          </a:p>
          <a:p>
            <a:pPr>
              <a:lnSpc>
                <a:spcPct val="150000"/>
              </a:lnSpc>
            </a:pPr>
            <a:r>
              <a:rPr lang="en-US" b="1" dirty="0"/>
              <a:t>	</a:t>
            </a:r>
            <a:r>
              <a:rPr lang="en-US" dirty="0" smtClean="0"/>
              <a:t>Convolutional Neural Network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	</a:t>
            </a:r>
            <a:r>
              <a:rPr lang="en-US" dirty="0" smtClean="0"/>
              <a:t>7 block stages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AdvP7B6C"/>
              </a:rPr>
              <a:t>	</a:t>
            </a:r>
            <a:r>
              <a:rPr lang="en-US" dirty="0" smtClean="0">
                <a:latin typeface="AdvP7B6C"/>
              </a:rPr>
              <a:t>outputs a set of 3D vectors</a:t>
            </a:r>
            <a:endParaRPr lang="en-US" b="1" dirty="0" smtClean="0"/>
          </a:p>
          <a:p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33" y="2042255"/>
            <a:ext cx="312544" cy="3150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33" y="2457101"/>
            <a:ext cx="312544" cy="3150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33" y="2872734"/>
            <a:ext cx="312544" cy="3150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33" y="3801561"/>
            <a:ext cx="312544" cy="315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15" y="3349395"/>
            <a:ext cx="283913" cy="3470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33" y="1633195"/>
            <a:ext cx="312544" cy="3150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23" y="1215525"/>
            <a:ext cx="283913" cy="3470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33" y="4213506"/>
            <a:ext cx="312544" cy="3150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61" y="4625451"/>
            <a:ext cx="312544" cy="31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3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" y="1004585"/>
            <a:ext cx="8333117" cy="5000586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1" y="4978687"/>
            <a:ext cx="2163845" cy="1784615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Neural Network Structure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BDDEFD-4FCF-7348-AEF1-A537DD785750}" type="datetime4">
              <a:rPr lang="en-US" smtClean="0"/>
              <a:t>June 2,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Computer Aided Medical Procedures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E27654B9-2CBC-E046-9B7E-70345D26D3A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60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aff28b0e9c420b9a689a2af7db82bce89b47a9e"/>
</p:tagLst>
</file>

<file path=ppt/theme/theme1.xml><?xml version="1.0" encoding="utf-8"?>
<a:theme xmlns:a="http://schemas.openxmlformats.org/drawingml/2006/main" name="camp-tum-jhu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UM Neue Helvetica 55 Regular"/>
        <a:ea typeface=""/>
        <a:cs typeface=""/>
      </a:majorFont>
      <a:minorFont>
        <a:latin typeface="TUM Neue Helvetica 55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4-04-21_2_TUM_JHU_template.potx" id="{A844F364-FC86-4F6B-B063-4CB3193CFD33}" vid="{02C20712-33D1-4C90-BE68-BFEAC6B84A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camp-tum-jhu-slides</Template>
  <TotalTime>667</TotalTime>
  <Words>253</Words>
  <Application>Microsoft Office PowerPoint</Application>
  <PresentationFormat>On-screen Show (4:3)</PresentationFormat>
  <Paragraphs>106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ＭＳ Ｐゴシック</vt:lpstr>
      <vt:lpstr>AdvP7B6C</vt:lpstr>
      <vt:lpstr>Calibri</vt:lpstr>
      <vt:lpstr>TUM Neue Helvetica 55 Regular</vt:lpstr>
      <vt:lpstr>camp-tum-jhu</vt:lpstr>
      <vt:lpstr>Reducing the orthopedic risk of cycling with a vision-based scanner</vt:lpstr>
      <vt:lpstr>Problem Statement from another view</vt:lpstr>
      <vt:lpstr>Problem Statement from another view</vt:lpstr>
      <vt:lpstr>Problem Statement from another view</vt:lpstr>
      <vt:lpstr>Software Requirements</vt:lpstr>
      <vt:lpstr>Procedure breakdown</vt:lpstr>
      <vt:lpstr>Offline Phase</vt:lpstr>
      <vt:lpstr>Offline Phase</vt:lpstr>
      <vt:lpstr>Convolutional Neural Network Structure</vt:lpstr>
      <vt:lpstr>Computer vision tasks</vt:lpstr>
      <vt:lpstr>Computer vision tasks</vt:lpstr>
      <vt:lpstr>Bicycle relevant tasks</vt:lpstr>
      <vt:lpstr>Bicycle relevant tasks</vt:lpstr>
      <vt:lpstr>GUI Schema</vt:lpstr>
      <vt:lpstr>Gantt Chart</vt:lpstr>
      <vt:lpstr>Project planning so far</vt:lpstr>
      <vt:lpstr>PowerPoint Presentation</vt:lpstr>
    </vt:vector>
  </TitlesOfParts>
  <Company>TUM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Reducing the orthopedic risk of cycling with a vision-based scanner</dc:title>
  <dc:creator>Mahdi Saleh</dc:creator>
  <cp:lastModifiedBy>Mahdi Saleh</cp:lastModifiedBy>
  <cp:revision>37</cp:revision>
  <dcterms:created xsi:type="dcterms:W3CDTF">2015-05-05T18:10:43Z</dcterms:created>
  <dcterms:modified xsi:type="dcterms:W3CDTF">2015-06-02T22:56:31Z</dcterms:modified>
</cp:coreProperties>
</file>